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Paytone One"/>
      <p:regular r:id="rId36"/>
    </p:embeddedFont>
    <p:embeddedFont>
      <p:font typeface="Work Sans Medium"/>
      <p:regular r:id="rId37"/>
      <p:bold r:id="rId38"/>
      <p:italic r:id="rId39"/>
      <p:boldItalic r:id="rId40"/>
    </p:embeddedFont>
    <p:embeddedFont>
      <p:font typeface="Actor"/>
      <p:regular r:id="rId41"/>
    </p:embeddedFont>
    <p:embeddedFont>
      <p:font typeface="Work Sans SemiBold"/>
      <p:regular r:id="rId42"/>
      <p:bold r:id="rId43"/>
      <p:italic r:id="rId44"/>
      <p:boldItalic r:id="rId45"/>
    </p:embeddedFont>
    <p:embeddedFont>
      <p:font typeface="Work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Medium-boldItalic.fntdata"/><Relationship Id="rId42" Type="http://schemas.openxmlformats.org/officeDocument/2006/relationships/font" Target="fonts/WorkSansSemiBold-regular.fntdata"/><Relationship Id="rId41" Type="http://schemas.openxmlformats.org/officeDocument/2006/relationships/font" Target="fonts/Actor-regular.fntdata"/><Relationship Id="rId44" Type="http://schemas.openxmlformats.org/officeDocument/2006/relationships/font" Target="fonts/WorkSansSemiBold-italic.fntdata"/><Relationship Id="rId43" Type="http://schemas.openxmlformats.org/officeDocument/2006/relationships/font" Target="fonts/WorkSansSemiBold-bold.fntdata"/><Relationship Id="rId46" Type="http://schemas.openxmlformats.org/officeDocument/2006/relationships/font" Target="fonts/WorkSans-regular.fntdata"/><Relationship Id="rId45" Type="http://schemas.openxmlformats.org/officeDocument/2006/relationships/font" Target="fonts/WorkSansSemi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WorkSans-italic.fntdata"/><Relationship Id="rId47" Type="http://schemas.openxmlformats.org/officeDocument/2006/relationships/font" Target="fonts/WorkSans-bold.fntdata"/><Relationship Id="rId49" Type="http://schemas.openxmlformats.org/officeDocument/2006/relationships/font" Target="fonts/Work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WorkSansMedium-regular.fntdata"/><Relationship Id="rId36" Type="http://schemas.openxmlformats.org/officeDocument/2006/relationships/font" Target="fonts/PaytoneOne-regular.fntdata"/><Relationship Id="rId39" Type="http://schemas.openxmlformats.org/officeDocument/2006/relationships/font" Target="fonts/WorkSansMedium-italic.fntdata"/><Relationship Id="rId38" Type="http://schemas.openxmlformats.org/officeDocument/2006/relationships/font" Target="fonts/WorkSansMedium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f9236a0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f9236a0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9c2cde7db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9c2cde7db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626926967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626926967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8d4b74af6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8d4b74af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6269269675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6269269675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6269269675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6269269675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6275797982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627579798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6269269675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6269269675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9c2cde7db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9c2cde7db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6269269675_0_1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6269269675_0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9b36e1dac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9b36e1dac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26926967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626926967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6275797982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6275797982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6269269675_0_1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6269269675_0_1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6269269675_0_1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6269269675_0_1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6269269675_0_1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6269269675_0_1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6269269675_0_1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6269269675_0_1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627579798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627579798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8d4b74af6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8d4b74af6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6269269675_0_2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6269269675_0_2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627579798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627579798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8d4b74af6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8d4b74af6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c2cde7db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9c2cde7db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8d9f6bca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8d9f6bca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6269269675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6269269675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9c2cde7db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9c2cde7db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26926967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26926967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269269675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6269269675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9c2cde7db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9c2cde7db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627579798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627579798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9c2cde7db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9c2cde7db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8562" y="494975"/>
            <a:ext cx="9201125" cy="4153550"/>
            <a:chOff x="-28562" y="494975"/>
            <a:chExt cx="9201125" cy="415355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28562" y="494975"/>
              <a:ext cx="917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2637" y="4648525"/>
              <a:ext cx="917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" name="Google Shape;12;p2"/>
          <p:cNvSpPr txBox="1"/>
          <p:nvPr>
            <p:ph type="ctrTitle"/>
          </p:nvPr>
        </p:nvSpPr>
        <p:spPr>
          <a:xfrm>
            <a:off x="713225" y="652302"/>
            <a:ext cx="4559400" cy="27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1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13225" y="3721775"/>
            <a:ext cx="28188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hasCustomPrompt="1" type="title"/>
          </p:nvPr>
        </p:nvSpPr>
        <p:spPr>
          <a:xfrm>
            <a:off x="713225" y="1156000"/>
            <a:ext cx="4245900" cy="15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93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idx="1" type="subTitle"/>
          </p:nvPr>
        </p:nvSpPr>
        <p:spPr>
          <a:xfrm>
            <a:off x="713225" y="2949300"/>
            <a:ext cx="31119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" name="Google Shape;58;p11"/>
          <p:cNvGrpSpPr/>
          <p:nvPr/>
        </p:nvGrpSpPr>
        <p:grpSpPr>
          <a:xfrm>
            <a:off x="-28562" y="494975"/>
            <a:ext cx="9201125" cy="4153550"/>
            <a:chOff x="-28562" y="494975"/>
            <a:chExt cx="9201125" cy="4153550"/>
          </a:xfrm>
        </p:grpSpPr>
        <p:cxnSp>
          <p:nvCxnSpPr>
            <p:cNvPr id="59" name="Google Shape;59;p11"/>
            <p:cNvCxnSpPr/>
            <p:nvPr/>
          </p:nvCxnSpPr>
          <p:spPr>
            <a:xfrm>
              <a:off x="-28562" y="494975"/>
              <a:ext cx="917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" name="Google Shape;60;p11"/>
            <p:cNvCxnSpPr/>
            <p:nvPr/>
          </p:nvCxnSpPr>
          <p:spPr>
            <a:xfrm>
              <a:off x="-2637" y="4648525"/>
              <a:ext cx="917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1959776" y="1523388"/>
            <a:ext cx="23697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959775" y="1790527"/>
            <a:ext cx="2369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2" type="title"/>
          </p:nvPr>
        </p:nvSpPr>
        <p:spPr>
          <a:xfrm>
            <a:off x="5700700" y="1523388"/>
            <a:ext cx="23697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3"/>
          <p:cNvSpPr txBox="1"/>
          <p:nvPr>
            <p:ph idx="3" type="subTitle"/>
          </p:nvPr>
        </p:nvSpPr>
        <p:spPr>
          <a:xfrm>
            <a:off x="5700701" y="1790527"/>
            <a:ext cx="2369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4" type="title"/>
          </p:nvPr>
        </p:nvSpPr>
        <p:spPr>
          <a:xfrm>
            <a:off x="1959776" y="2492066"/>
            <a:ext cx="23697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13"/>
          <p:cNvSpPr txBox="1"/>
          <p:nvPr>
            <p:ph idx="5" type="subTitle"/>
          </p:nvPr>
        </p:nvSpPr>
        <p:spPr>
          <a:xfrm>
            <a:off x="1959775" y="2759206"/>
            <a:ext cx="2369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6" type="title"/>
          </p:nvPr>
        </p:nvSpPr>
        <p:spPr>
          <a:xfrm>
            <a:off x="5700700" y="2492066"/>
            <a:ext cx="23697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3"/>
          <p:cNvSpPr txBox="1"/>
          <p:nvPr>
            <p:ph idx="7" type="subTitle"/>
          </p:nvPr>
        </p:nvSpPr>
        <p:spPr>
          <a:xfrm>
            <a:off x="5700701" y="2759206"/>
            <a:ext cx="2369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8" type="title"/>
          </p:nvPr>
        </p:nvSpPr>
        <p:spPr>
          <a:xfrm>
            <a:off x="4814500" y="1498188"/>
            <a:ext cx="886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hasCustomPrompt="1" idx="9" type="title"/>
          </p:nvPr>
        </p:nvSpPr>
        <p:spPr>
          <a:xfrm>
            <a:off x="4814500" y="2457119"/>
            <a:ext cx="886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13"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4" type="title"/>
          </p:nvPr>
        </p:nvSpPr>
        <p:spPr>
          <a:xfrm>
            <a:off x="1959776" y="3460745"/>
            <a:ext cx="23697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3"/>
          <p:cNvSpPr txBox="1"/>
          <p:nvPr>
            <p:ph idx="15" type="subTitle"/>
          </p:nvPr>
        </p:nvSpPr>
        <p:spPr>
          <a:xfrm>
            <a:off x="1959775" y="3727884"/>
            <a:ext cx="2369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6" type="title"/>
          </p:nvPr>
        </p:nvSpPr>
        <p:spPr>
          <a:xfrm>
            <a:off x="5700700" y="3460745"/>
            <a:ext cx="23697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3"/>
          <p:cNvSpPr txBox="1"/>
          <p:nvPr>
            <p:ph idx="17" type="subTitle"/>
          </p:nvPr>
        </p:nvSpPr>
        <p:spPr>
          <a:xfrm>
            <a:off x="5700701" y="3727884"/>
            <a:ext cx="2369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18" type="title"/>
          </p:nvPr>
        </p:nvSpPr>
        <p:spPr>
          <a:xfrm>
            <a:off x="4814500" y="3416050"/>
            <a:ext cx="886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hasCustomPrompt="1" idx="19" type="title"/>
          </p:nvPr>
        </p:nvSpPr>
        <p:spPr>
          <a:xfrm>
            <a:off x="1073575" y="1498188"/>
            <a:ext cx="886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hasCustomPrompt="1" idx="20" type="title"/>
          </p:nvPr>
        </p:nvSpPr>
        <p:spPr>
          <a:xfrm>
            <a:off x="1073575" y="2457119"/>
            <a:ext cx="886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21" type="title"/>
          </p:nvPr>
        </p:nvSpPr>
        <p:spPr>
          <a:xfrm>
            <a:off x="1073575" y="3416050"/>
            <a:ext cx="886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cxnSp>
        <p:nvCxnSpPr>
          <p:cNvPr id="82" name="Google Shape;82;p13"/>
          <p:cNvCxnSpPr/>
          <p:nvPr/>
        </p:nvCxnSpPr>
        <p:spPr>
          <a:xfrm>
            <a:off x="-2637" y="4648525"/>
            <a:ext cx="917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 flipH="1">
            <a:off x="4672275" y="3249025"/>
            <a:ext cx="37542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 flipH="1">
            <a:off x="3627175" y="1231313"/>
            <a:ext cx="4803600" cy="18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6" name="Google Shape;86;p14"/>
          <p:cNvGrpSpPr/>
          <p:nvPr/>
        </p:nvGrpSpPr>
        <p:grpSpPr>
          <a:xfrm>
            <a:off x="-28562" y="494975"/>
            <a:ext cx="9201125" cy="4153550"/>
            <a:chOff x="-28562" y="494975"/>
            <a:chExt cx="9201125" cy="4153550"/>
          </a:xfrm>
        </p:grpSpPr>
        <p:cxnSp>
          <p:nvCxnSpPr>
            <p:cNvPr id="87" name="Google Shape;87;p14"/>
            <p:cNvCxnSpPr/>
            <p:nvPr/>
          </p:nvCxnSpPr>
          <p:spPr>
            <a:xfrm>
              <a:off x="-28562" y="494975"/>
              <a:ext cx="917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14"/>
            <p:cNvCxnSpPr/>
            <p:nvPr/>
          </p:nvCxnSpPr>
          <p:spPr>
            <a:xfrm>
              <a:off x="-2637" y="4648525"/>
              <a:ext cx="917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7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713225" y="1543288"/>
            <a:ext cx="4488000" cy="302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91" name="Google Shape;91;p15"/>
          <p:cNvSpPr txBox="1"/>
          <p:nvPr>
            <p:ph hasCustomPrompt="1" type="title"/>
          </p:nvPr>
        </p:nvSpPr>
        <p:spPr>
          <a:xfrm>
            <a:off x="713225" y="746061"/>
            <a:ext cx="44880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4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92" name="Google Shape;92;p15"/>
          <p:cNvSpPr txBox="1"/>
          <p:nvPr>
            <p:ph idx="2" type="subTitle"/>
          </p:nvPr>
        </p:nvSpPr>
        <p:spPr>
          <a:xfrm>
            <a:off x="713225" y="2752988"/>
            <a:ext cx="4488000" cy="302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93" name="Google Shape;93;p15"/>
          <p:cNvSpPr txBox="1"/>
          <p:nvPr>
            <p:ph hasCustomPrompt="1" idx="3" type="title"/>
          </p:nvPr>
        </p:nvSpPr>
        <p:spPr>
          <a:xfrm>
            <a:off x="713225" y="1955762"/>
            <a:ext cx="44880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4600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94" name="Google Shape;94;p15"/>
          <p:cNvSpPr txBox="1"/>
          <p:nvPr>
            <p:ph idx="4" type="subTitle"/>
          </p:nvPr>
        </p:nvSpPr>
        <p:spPr>
          <a:xfrm>
            <a:off x="713300" y="3962688"/>
            <a:ext cx="4488000" cy="302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95" name="Google Shape;95;p15"/>
          <p:cNvSpPr txBox="1"/>
          <p:nvPr>
            <p:ph hasCustomPrompt="1" idx="5" type="title"/>
          </p:nvPr>
        </p:nvSpPr>
        <p:spPr>
          <a:xfrm>
            <a:off x="713225" y="3165461"/>
            <a:ext cx="44880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4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96" name="Google Shape;96;p15"/>
          <p:cNvGrpSpPr/>
          <p:nvPr/>
        </p:nvGrpSpPr>
        <p:grpSpPr>
          <a:xfrm>
            <a:off x="-28562" y="494975"/>
            <a:ext cx="9201125" cy="4153550"/>
            <a:chOff x="-28562" y="494975"/>
            <a:chExt cx="9201125" cy="4153550"/>
          </a:xfrm>
        </p:grpSpPr>
        <p:cxnSp>
          <p:nvCxnSpPr>
            <p:cNvPr id="97" name="Google Shape;97;p15"/>
            <p:cNvCxnSpPr/>
            <p:nvPr/>
          </p:nvCxnSpPr>
          <p:spPr>
            <a:xfrm>
              <a:off x="-28562" y="494975"/>
              <a:ext cx="917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" name="Google Shape;98;p15"/>
            <p:cNvCxnSpPr/>
            <p:nvPr/>
          </p:nvCxnSpPr>
          <p:spPr>
            <a:xfrm>
              <a:off x="-2637" y="4648525"/>
              <a:ext cx="917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6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713225" y="3688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3628250" y="1435575"/>
            <a:ext cx="4802400" cy="28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  <a:defRPr b="1"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cxnSp>
        <p:nvCxnSpPr>
          <p:cNvPr id="102" name="Google Shape;102;p16"/>
          <p:cNvCxnSpPr/>
          <p:nvPr/>
        </p:nvCxnSpPr>
        <p:spPr>
          <a:xfrm>
            <a:off x="-2637" y="4648525"/>
            <a:ext cx="917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713225" y="3688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621725" y="1732875"/>
            <a:ext cx="4802400" cy="22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106" name="Google Shape;106;p17"/>
          <p:cNvCxnSpPr/>
          <p:nvPr/>
        </p:nvCxnSpPr>
        <p:spPr>
          <a:xfrm>
            <a:off x="-2637" y="4648525"/>
            <a:ext cx="917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713225" y="3688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5453925" y="2176350"/>
            <a:ext cx="2976900" cy="11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0" name="Google Shape;110;p18"/>
          <p:cNvCxnSpPr/>
          <p:nvPr/>
        </p:nvCxnSpPr>
        <p:spPr>
          <a:xfrm>
            <a:off x="-2637" y="4648525"/>
            <a:ext cx="917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720000" y="368825"/>
            <a:ext cx="7704000" cy="1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cxnSp>
        <p:nvCxnSpPr>
          <p:cNvPr id="113" name="Google Shape;113;p19"/>
          <p:cNvCxnSpPr/>
          <p:nvPr/>
        </p:nvCxnSpPr>
        <p:spPr>
          <a:xfrm>
            <a:off x="-2637" y="4648525"/>
            <a:ext cx="917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4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720000" y="1199875"/>
            <a:ext cx="3852000" cy="3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2" type="body"/>
          </p:nvPr>
        </p:nvSpPr>
        <p:spPr>
          <a:xfrm>
            <a:off x="4572000" y="1199875"/>
            <a:ext cx="3852000" cy="3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18" name="Google Shape;118;p20"/>
          <p:cNvCxnSpPr/>
          <p:nvPr/>
        </p:nvCxnSpPr>
        <p:spPr>
          <a:xfrm>
            <a:off x="-2637" y="4648525"/>
            <a:ext cx="917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713225" y="2088825"/>
            <a:ext cx="4534500" cy="10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13225" y="3302786"/>
            <a:ext cx="3313200" cy="66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13225" y="871113"/>
            <a:ext cx="1952700" cy="12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b="1" sz="8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grpSp>
        <p:nvGrpSpPr>
          <p:cNvPr id="18" name="Google Shape;18;p3"/>
          <p:cNvGrpSpPr/>
          <p:nvPr/>
        </p:nvGrpSpPr>
        <p:grpSpPr>
          <a:xfrm>
            <a:off x="-28562" y="494975"/>
            <a:ext cx="9201125" cy="4153550"/>
            <a:chOff x="-28562" y="494975"/>
            <a:chExt cx="9201125" cy="4153550"/>
          </a:xfrm>
        </p:grpSpPr>
        <p:cxnSp>
          <p:nvCxnSpPr>
            <p:cNvPr id="19" name="Google Shape;19;p3"/>
            <p:cNvCxnSpPr/>
            <p:nvPr/>
          </p:nvCxnSpPr>
          <p:spPr>
            <a:xfrm>
              <a:off x="-28562" y="494975"/>
              <a:ext cx="917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3"/>
            <p:cNvCxnSpPr/>
            <p:nvPr/>
          </p:nvCxnSpPr>
          <p:spPr>
            <a:xfrm>
              <a:off x="-2637" y="4648525"/>
              <a:ext cx="917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775951" y="1473525"/>
            <a:ext cx="46479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3775950" y="1721620"/>
            <a:ext cx="46479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2" type="title"/>
          </p:nvPr>
        </p:nvSpPr>
        <p:spPr>
          <a:xfrm>
            <a:off x="3775951" y="2487365"/>
            <a:ext cx="46479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21"/>
          <p:cNvSpPr txBox="1"/>
          <p:nvPr>
            <p:ph idx="3" type="subTitle"/>
          </p:nvPr>
        </p:nvSpPr>
        <p:spPr>
          <a:xfrm>
            <a:off x="3775950" y="2735460"/>
            <a:ext cx="46479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4" type="title"/>
          </p:nvPr>
        </p:nvSpPr>
        <p:spPr>
          <a:xfrm>
            <a:off x="3775951" y="3501205"/>
            <a:ext cx="46479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" name="Google Shape;125;p21"/>
          <p:cNvSpPr txBox="1"/>
          <p:nvPr>
            <p:ph idx="5" type="subTitle"/>
          </p:nvPr>
        </p:nvSpPr>
        <p:spPr>
          <a:xfrm>
            <a:off x="3775950" y="3749300"/>
            <a:ext cx="46479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6"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cxnSp>
        <p:nvCxnSpPr>
          <p:cNvPr id="127" name="Google Shape;127;p21"/>
          <p:cNvCxnSpPr/>
          <p:nvPr/>
        </p:nvCxnSpPr>
        <p:spPr>
          <a:xfrm>
            <a:off x="-2637" y="4648525"/>
            <a:ext cx="917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720001" y="1386525"/>
            <a:ext cx="42492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" name="Google Shape;130;p22"/>
          <p:cNvSpPr txBox="1"/>
          <p:nvPr>
            <p:ph idx="1" type="subTitle"/>
          </p:nvPr>
        </p:nvSpPr>
        <p:spPr>
          <a:xfrm>
            <a:off x="713225" y="1658770"/>
            <a:ext cx="42492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2" type="title"/>
          </p:nvPr>
        </p:nvSpPr>
        <p:spPr>
          <a:xfrm>
            <a:off x="720001" y="2513700"/>
            <a:ext cx="42492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22"/>
          <p:cNvSpPr txBox="1"/>
          <p:nvPr>
            <p:ph idx="3" type="subTitle"/>
          </p:nvPr>
        </p:nvSpPr>
        <p:spPr>
          <a:xfrm>
            <a:off x="713225" y="2787369"/>
            <a:ext cx="42492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4" type="title"/>
          </p:nvPr>
        </p:nvSpPr>
        <p:spPr>
          <a:xfrm>
            <a:off x="720001" y="3640111"/>
            <a:ext cx="42492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22"/>
          <p:cNvSpPr txBox="1"/>
          <p:nvPr>
            <p:ph idx="5" type="subTitle"/>
          </p:nvPr>
        </p:nvSpPr>
        <p:spPr>
          <a:xfrm>
            <a:off x="720000" y="3911475"/>
            <a:ext cx="42492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6"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cxnSp>
        <p:nvCxnSpPr>
          <p:cNvPr id="136" name="Google Shape;136;p22"/>
          <p:cNvCxnSpPr/>
          <p:nvPr/>
        </p:nvCxnSpPr>
        <p:spPr>
          <a:xfrm>
            <a:off x="-2637" y="4648525"/>
            <a:ext cx="917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503250" y="2673831"/>
            <a:ext cx="21375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23"/>
          <p:cNvSpPr txBox="1"/>
          <p:nvPr>
            <p:ph idx="1" type="subTitle"/>
          </p:nvPr>
        </p:nvSpPr>
        <p:spPr>
          <a:xfrm>
            <a:off x="3503250" y="2949501"/>
            <a:ext cx="21375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2" type="title"/>
          </p:nvPr>
        </p:nvSpPr>
        <p:spPr>
          <a:xfrm>
            <a:off x="986650" y="2673831"/>
            <a:ext cx="21375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23"/>
          <p:cNvSpPr txBox="1"/>
          <p:nvPr>
            <p:ph idx="3" type="subTitle"/>
          </p:nvPr>
        </p:nvSpPr>
        <p:spPr>
          <a:xfrm>
            <a:off x="986650" y="2949501"/>
            <a:ext cx="21375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4" type="title"/>
          </p:nvPr>
        </p:nvSpPr>
        <p:spPr>
          <a:xfrm>
            <a:off x="6019850" y="2673831"/>
            <a:ext cx="21375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23"/>
          <p:cNvSpPr txBox="1"/>
          <p:nvPr>
            <p:ph idx="5" type="subTitle"/>
          </p:nvPr>
        </p:nvSpPr>
        <p:spPr>
          <a:xfrm>
            <a:off x="6019850" y="2949501"/>
            <a:ext cx="21375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6"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cxnSp>
        <p:nvCxnSpPr>
          <p:cNvPr id="145" name="Google Shape;145;p23"/>
          <p:cNvCxnSpPr/>
          <p:nvPr/>
        </p:nvCxnSpPr>
        <p:spPr>
          <a:xfrm>
            <a:off x="-2637" y="4648525"/>
            <a:ext cx="917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229825" y="1808156"/>
            <a:ext cx="21375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24"/>
          <p:cNvSpPr txBox="1"/>
          <p:nvPr>
            <p:ph idx="1" type="subTitle"/>
          </p:nvPr>
        </p:nvSpPr>
        <p:spPr>
          <a:xfrm>
            <a:off x="3229825" y="2083825"/>
            <a:ext cx="213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2" type="title"/>
          </p:nvPr>
        </p:nvSpPr>
        <p:spPr>
          <a:xfrm>
            <a:off x="713225" y="1808156"/>
            <a:ext cx="21375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Google Shape;150;p24"/>
          <p:cNvSpPr txBox="1"/>
          <p:nvPr>
            <p:ph idx="3" type="subTitle"/>
          </p:nvPr>
        </p:nvSpPr>
        <p:spPr>
          <a:xfrm>
            <a:off x="713225" y="2083825"/>
            <a:ext cx="213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4"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5" type="title"/>
          </p:nvPr>
        </p:nvSpPr>
        <p:spPr>
          <a:xfrm>
            <a:off x="3229825" y="3028681"/>
            <a:ext cx="21375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3" name="Google Shape;153;p24"/>
          <p:cNvSpPr txBox="1"/>
          <p:nvPr>
            <p:ph idx="6" type="subTitle"/>
          </p:nvPr>
        </p:nvSpPr>
        <p:spPr>
          <a:xfrm>
            <a:off x="3229825" y="3304350"/>
            <a:ext cx="213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7" type="title"/>
          </p:nvPr>
        </p:nvSpPr>
        <p:spPr>
          <a:xfrm>
            <a:off x="713225" y="3028681"/>
            <a:ext cx="21375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24"/>
          <p:cNvSpPr txBox="1"/>
          <p:nvPr>
            <p:ph idx="8" type="subTitle"/>
          </p:nvPr>
        </p:nvSpPr>
        <p:spPr>
          <a:xfrm>
            <a:off x="713225" y="3304350"/>
            <a:ext cx="213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6" name="Google Shape;156;p24"/>
          <p:cNvCxnSpPr/>
          <p:nvPr/>
        </p:nvCxnSpPr>
        <p:spPr>
          <a:xfrm>
            <a:off x="-2637" y="4648525"/>
            <a:ext cx="917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9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503250" y="1702556"/>
            <a:ext cx="21375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" name="Google Shape;159;p25"/>
          <p:cNvSpPr txBox="1"/>
          <p:nvPr>
            <p:ph idx="1" type="subTitle"/>
          </p:nvPr>
        </p:nvSpPr>
        <p:spPr>
          <a:xfrm>
            <a:off x="3503250" y="1978225"/>
            <a:ext cx="213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5"/>
          <p:cNvSpPr txBox="1"/>
          <p:nvPr>
            <p:ph idx="2" type="title"/>
          </p:nvPr>
        </p:nvSpPr>
        <p:spPr>
          <a:xfrm>
            <a:off x="986650" y="1702556"/>
            <a:ext cx="21375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1" name="Google Shape;161;p25"/>
          <p:cNvSpPr txBox="1"/>
          <p:nvPr>
            <p:ph idx="3" type="subTitle"/>
          </p:nvPr>
        </p:nvSpPr>
        <p:spPr>
          <a:xfrm>
            <a:off x="986650" y="1978225"/>
            <a:ext cx="213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4" type="title"/>
          </p:nvPr>
        </p:nvSpPr>
        <p:spPr>
          <a:xfrm>
            <a:off x="6019850" y="1702556"/>
            <a:ext cx="21375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3" name="Google Shape;163;p25"/>
          <p:cNvSpPr txBox="1"/>
          <p:nvPr>
            <p:ph idx="5" type="subTitle"/>
          </p:nvPr>
        </p:nvSpPr>
        <p:spPr>
          <a:xfrm>
            <a:off x="6019850" y="1978225"/>
            <a:ext cx="213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5"/>
          <p:cNvSpPr txBox="1"/>
          <p:nvPr>
            <p:ph idx="6"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7" type="title"/>
          </p:nvPr>
        </p:nvSpPr>
        <p:spPr>
          <a:xfrm>
            <a:off x="3503250" y="3169331"/>
            <a:ext cx="21375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" name="Google Shape;166;p25"/>
          <p:cNvSpPr txBox="1"/>
          <p:nvPr>
            <p:ph idx="8" type="subTitle"/>
          </p:nvPr>
        </p:nvSpPr>
        <p:spPr>
          <a:xfrm>
            <a:off x="3503250" y="3445000"/>
            <a:ext cx="213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9" type="title"/>
          </p:nvPr>
        </p:nvSpPr>
        <p:spPr>
          <a:xfrm>
            <a:off x="986650" y="3169331"/>
            <a:ext cx="21375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25"/>
          <p:cNvSpPr txBox="1"/>
          <p:nvPr>
            <p:ph idx="13" type="subTitle"/>
          </p:nvPr>
        </p:nvSpPr>
        <p:spPr>
          <a:xfrm>
            <a:off x="986650" y="3445000"/>
            <a:ext cx="213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14" type="title"/>
          </p:nvPr>
        </p:nvSpPr>
        <p:spPr>
          <a:xfrm>
            <a:off x="6019850" y="3169331"/>
            <a:ext cx="21375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25"/>
          <p:cNvSpPr txBox="1"/>
          <p:nvPr>
            <p:ph idx="15" type="subTitle"/>
          </p:nvPr>
        </p:nvSpPr>
        <p:spPr>
          <a:xfrm>
            <a:off x="6019850" y="3445000"/>
            <a:ext cx="213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1" name="Google Shape;171;p25"/>
          <p:cNvCxnSpPr/>
          <p:nvPr/>
        </p:nvCxnSpPr>
        <p:spPr>
          <a:xfrm>
            <a:off x="-2637" y="4648525"/>
            <a:ext cx="917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3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720000" y="408450"/>
            <a:ext cx="4060800" cy="1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79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74" name="Google Shape;174;p26"/>
          <p:cNvSpPr txBox="1"/>
          <p:nvPr>
            <p:ph idx="1" type="subTitle"/>
          </p:nvPr>
        </p:nvSpPr>
        <p:spPr>
          <a:xfrm>
            <a:off x="713225" y="1813800"/>
            <a:ext cx="40608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6"/>
          <p:cNvSpPr txBox="1"/>
          <p:nvPr/>
        </p:nvSpPr>
        <p:spPr>
          <a:xfrm>
            <a:off x="720000" y="3491000"/>
            <a:ext cx="34860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endParaRPr sz="11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176" name="Google Shape;176;p26"/>
          <p:cNvGrpSpPr/>
          <p:nvPr/>
        </p:nvGrpSpPr>
        <p:grpSpPr>
          <a:xfrm>
            <a:off x="-28562" y="494975"/>
            <a:ext cx="9201125" cy="4153550"/>
            <a:chOff x="-28562" y="494975"/>
            <a:chExt cx="9201125" cy="4153550"/>
          </a:xfrm>
        </p:grpSpPr>
        <p:cxnSp>
          <p:nvCxnSpPr>
            <p:cNvPr id="177" name="Google Shape;177;p26"/>
            <p:cNvCxnSpPr/>
            <p:nvPr/>
          </p:nvCxnSpPr>
          <p:spPr>
            <a:xfrm>
              <a:off x="-28562" y="494975"/>
              <a:ext cx="917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26"/>
            <p:cNvCxnSpPr/>
            <p:nvPr/>
          </p:nvCxnSpPr>
          <p:spPr>
            <a:xfrm>
              <a:off x="-2637" y="4648525"/>
              <a:ext cx="917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5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7"/>
          <p:cNvCxnSpPr/>
          <p:nvPr/>
        </p:nvCxnSpPr>
        <p:spPr>
          <a:xfrm>
            <a:off x="-2637" y="4648525"/>
            <a:ext cx="917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8"/>
          <p:cNvGrpSpPr/>
          <p:nvPr/>
        </p:nvGrpSpPr>
        <p:grpSpPr>
          <a:xfrm>
            <a:off x="-28562" y="494975"/>
            <a:ext cx="9201125" cy="4153550"/>
            <a:chOff x="-28562" y="494975"/>
            <a:chExt cx="9201125" cy="4153550"/>
          </a:xfrm>
        </p:grpSpPr>
        <p:cxnSp>
          <p:nvCxnSpPr>
            <p:cNvPr id="183" name="Google Shape;183;p28"/>
            <p:cNvCxnSpPr/>
            <p:nvPr/>
          </p:nvCxnSpPr>
          <p:spPr>
            <a:xfrm>
              <a:off x="-28562" y="494975"/>
              <a:ext cx="917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Google Shape;184;p28"/>
            <p:cNvCxnSpPr/>
            <p:nvPr/>
          </p:nvCxnSpPr>
          <p:spPr>
            <a:xfrm>
              <a:off x="-2637" y="4648525"/>
              <a:ext cx="917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195600"/>
            <a:ext cx="7704000" cy="13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cxnSp>
        <p:nvCxnSpPr>
          <p:cNvPr id="24" name="Google Shape;24;p4"/>
          <p:cNvCxnSpPr/>
          <p:nvPr/>
        </p:nvCxnSpPr>
        <p:spPr>
          <a:xfrm>
            <a:off x="-2637" y="4648525"/>
            <a:ext cx="917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060650" y="1583025"/>
            <a:ext cx="3296700" cy="3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aytone One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b="1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b="1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b="1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b="1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b="1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b="1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b="1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b="1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4786650" y="1583025"/>
            <a:ext cx="3296700" cy="3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aytone One"/>
              <a:buNone/>
              <a:defRPr i="1"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b="1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b="1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b="1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b="1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b="1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b="1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b="1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b="1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3" type="body"/>
          </p:nvPr>
        </p:nvSpPr>
        <p:spPr>
          <a:xfrm>
            <a:off x="1060650" y="1873200"/>
            <a:ext cx="3296700" cy="23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Font typeface="Anaheim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4" type="body"/>
          </p:nvPr>
        </p:nvSpPr>
        <p:spPr>
          <a:xfrm>
            <a:off x="4786650" y="1873200"/>
            <a:ext cx="3296700" cy="23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Font typeface="Anaheim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  <p:cxnSp>
        <p:nvCxnSpPr>
          <p:cNvPr id="31" name="Google Shape;31;p5"/>
          <p:cNvCxnSpPr/>
          <p:nvPr/>
        </p:nvCxnSpPr>
        <p:spPr>
          <a:xfrm>
            <a:off x="-2637" y="4648525"/>
            <a:ext cx="917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cxnSp>
        <p:nvCxnSpPr>
          <p:cNvPr id="34" name="Google Shape;34;p6"/>
          <p:cNvCxnSpPr/>
          <p:nvPr/>
        </p:nvCxnSpPr>
        <p:spPr>
          <a:xfrm>
            <a:off x="-2637" y="4648525"/>
            <a:ext cx="917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713225" y="1057000"/>
            <a:ext cx="3179100" cy="17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713225" y="3003175"/>
            <a:ext cx="3179100" cy="9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" name="Google Shape;38;p7"/>
          <p:cNvGrpSpPr/>
          <p:nvPr/>
        </p:nvGrpSpPr>
        <p:grpSpPr>
          <a:xfrm>
            <a:off x="-28562" y="494975"/>
            <a:ext cx="9201125" cy="4153550"/>
            <a:chOff x="-28562" y="494975"/>
            <a:chExt cx="9201125" cy="4153550"/>
          </a:xfrm>
        </p:grpSpPr>
        <p:cxnSp>
          <p:nvCxnSpPr>
            <p:cNvPr id="39" name="Google Shape;39;p7"/>
            <p:cNvCxnSpPr/>
            <p:nvPr/>
          </p:nvCxnSpPr>
          <p:spPr>
            <a:xfrm>
              <a:off x="-28562" y="494975"/>
              <a:ext cx="917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" name="Google Shape;40;p7"/>
            <p:cNvCxnSpPr/>
            <p:nvPr/>
          </p:nvCxnSpPr>
          <p:spPr>
            <a:xfrm>
              <a:off x="-2637" y="4648525"/>
              <a:ext cx="917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2926375" y="1073200"/>
            <a:ext cx="5504400" cy="25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7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3" name="Google Shape;43;p8"/>
          <p:cNvGrpSpPr/>
          <p:nvPr/>
        </p:nvGrpSpPr>
        <p:grpSpPr>
          <a:xfrm>
            <a:off x="-28562" y="494975"/>
            <a:ext cx="9201125" cy="4153550"/>
            <a:chOff x="-28562" y="494975"/>
            <a:chExt cx="9201125" cy="4153550"/>
          </a:xfrm>
        </p:grpSpPr>
        <p:cxnSp>
          <p:nvCxnSpPr>
            <p:cNvPr id="44" name="Google Shape;44;p8"/>
            <p:cNvCxnSpPr/>
            <p:nvPr/>
          </p:nvCxnSpPr>
          <p:spPr>
            <a:xfrm>
              <a:off x="-28562" y="494975"/>
              <a:ext cx="917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" name="Google Shape;45;p8"/>
            <p:cNvCxnSpPr/>
            <p:nvPr/>
          </p:nvCxnSpPr>
          <p:spPr>
            <a:xfrm>
              <a:off x="-2637" y="4648525"/>
              <a:ext cx="917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713225" y="1439700"/>
            <a:ext cx="3895200" cy="7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713225" y="2323201"/>
            <a:ext cx="3895200" cy="13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9" name="Google Shape;49;p9"/>
          <p:cNvGrpSpPr/>
          <p:nvPr/>
        </p:nvGrpSpPr>
        <p:grpSpPr>
          <a:xfrm>
            <a:off x="-28562" y="494975"/>
            <a:ext cx="9201125" cy="4153550"/>
            <a:chOff x="-28562" y="494975"/>
            <a:chExt cx="9201125" cy="4153550"/>
          </a:xfrm>
        </p:grpSpPr>
        <p:cxnSp>
          <p:nvCxnSpPr>
            <p:cNvPr id="50" name="Google Shape;50;p9"/>
            <p:cNvCxnSpPr/>
            <p:nvPr/>
          </p:nvCxnSpPr>
          <p:spPr>
            <a:xfrm>
              <a:off x="-28562" y="494975"/>
              <a:ext cx="917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" name="Google Shape;51;p9"/>
            <p:cNvCxnSpPr/>
            <p:nvPr/>
          </p:nvCxnSpPr>
          <p:spPr>
            <a:xfrm>
              <a:off x="-2637" y="4648525"/>
              <a:ext cx="917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4417325" y="368825"/>
            <a:ext cx="4007100" cy="18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cxnSp>
        <p:nvCxnSpPr>
          <p:cNvPr id="54" name="Google Shape;54;p10"/>
          <p:cNvCxnSpPr/>
          <p:nvPr/>
        </p:nvCxnSpPr>
        <p:spPr>
          <a:xfrm>
            <a:off x="-2637" y="4648525"/>
            <a:ext cx="917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2650" y="36737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Work Sans SemiBold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Work Sans SemiBold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Work Sans SemiBold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Work Sans SemiBold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Work Sans SemiBold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Work Sans SemiBold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Work Sans SemiBold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Work Sans SemiBold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Work Sans SemiBold"/>
              <a:buNone/>
              <a:defRPr sz="37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2650" y="1152475"/>
            <a:ext cx="7718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Char char="●"/>
              <a:defRPr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31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20.png"/><Relationship Id="rId7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31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griculture.ec.europa.eu/cap-my-country/cap-strategic-plans/netherlands_en" TargetMode="External"/><Relationship Id="rId4" Type="http://schemas.openxmlformats.org/officeDocument/2006/relationships/hyperlink" Target="https://agriculture.ec.europa.eu/cap-my-country/cap-strategic-plans/netherlands_en" TargetMode="External"/><Relationship Id="rId9" Type="http://schemas.openxmlformats.org/officeDocument/2006/relationships/hyperlink" Target="https://english.deltaprogramma.nl/areas/elevated-sandy-soils" TargetMode="External"/><Relationship Id="rId5" Type="http://schemas.openxmlformats.org/officeDocument/2006/relationships/hyperlink" Target="https://ec.europa.eu/eurostat/statistics-explained/index.php?title=Agri-environmental_indicator_-_livestock_patterns" TargetMode="External"/><Relationship Id="rId6" Type="http://schemas.openxmlformats.org/officeDocument/2006/relationships/hyperlink" Target="https://ec.europa.eu/eurostat/statistics-explained/index.php?title=Agri-environmental_indicator_-_livestock_patterns" TargetMode="External"/><Relationship Id="rId7" Type="http://schemas.openxmlformats.org/officeDocument/2006/relationships/hyperlink" Target="https://ec.europa.eu/eurostat/databrowser/view/aei_fm_usefert/default/bar?lang=en" TargetMode="External"/><Relationship Id="rId8" Type="http://schemas.openxmlformats.org/officeDocument/2006/relationships/hyperlink" Target="https://ec.europa.eu/eurostat/databrowser/view/aei_fm_usefert/default/bar?lang=en" TargetMode="External"/><Relationship Id="rId10" Type="http://schemas.openxmlformats.org/officeDocument/2006/relationships/hyperlink" Target="https://english.deltaprogramma.nl/areas/elevated-sandy-soil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31.xml"/><Relationship Id="rId4" Type="http://schemas.openxmlformats.org/officeDocument/2006/relationships/slide" Target="/ppt/slides/slide31.xml"/><Relationship Id="rId5" Type="http://schemas.openxmlformats.org/officeDocument/2006/relationships/slide" Target="/ppt/slides/slide31.xml"/><Relationship Id="rId6" Type="http://schemas.openxmlformats.org/officeDocument/2006/relationships/slide" Target="/ppt/slides/slide31.xml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idx="4294967295" type="ctrTitle"/>
          </p:nvPr>
        </p:nvSpPr>
        <p:spPr>
          <a:xfrm>
            <a:off x="232275" y="1393050"/>
            <a:ext cx="55515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Spatial Modeling of Nitrate Leaching in the Netherlands</a:t>
            </a:r>
            <a:endParaRPr i="1" sz="430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90" name="Google Shape;190;p29"/>
          <p:cNvSpPr txBox="1"/>
          <p:nvPr>
            <p:ph idx="4294967295" type="subTitle"/>
          </p:nvPr>
        </p:nvSpPr>
        <p:spPr>
          <a:xfrm>
            <a:off x="232275" y="4653125"/>
            <a:ext cx="79311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Authors: </a:t>
            </a:r>
            <a:r>
              <a:rPr lang="en" sz="1300"/>
              <a:t>Iulia Capralova, </a:t>
            </a: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</a:rPr>
              <a:t>Juan </a:t>
            </a: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</a:rPr>
              <a:t>Cardenas-Cartagena.</a:t>
            </a:r>
            <a:endParaRPr sz="1300"/>
          </a:p>
        </p:txBody>
      </p:sp>
      <p:grpSp>
        <p:nvGrpSpPr>
          <p:cNvPr id="191" name="Google Shape;191;p29"/>
          <p:cNvGrpSpPr/>
          <p:nvPr/>
        </p:nvGrpSpPr>
        <p:grpSpPr>
          <a:xfrm>
            <a:off x="5993450" y="705575"/>
            <a:ext cx="2935124" cy="3462551"/>
            <a:chOff x="6068125" y="538000"/>
            <a:chExt cx="2935124" cy="3462551"/>
          </a:xfrm>
        </p:grpSpPr>
        <p:pic>
          <p:nvPicPr>
            <p:cNvPr id="192" name="Google Shape;192;p29"/>
            <p:cNvPicPr preferRelativeResize="0"/>
            <p:nvPr/>
          </p:nvPicPr>
          <p:blipFill rotWithShape="1">
            <a:blip r:embed="rId3">
              <a:alphaModFix/>
            </a:blip>
            <a:srcRect b="0" l="0" r="0" t="21990"/>
            <a:stretch/>
          </p:blipFill>
          <p:spPr>
            <a:xfrm>
              <a:off x="6068125" y="1749950"/>
              <a:ext cx="2935124" cy="2250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9"/>
            <p:cNvPicPr preferRelativeResize="0"/>
            <p:nvPr/>
          </p:nvPicPr>
          <p:blipFill rotWithShape="1">
            <a:blip r:embed="rId4">
              <a:alphaModFix/>
            </a:blip>
            <a:srcRect b="13043" l="0" r="0" t="0"/>
            <a:stretch/>
          </p:blipFill>
          <p:spPr>
            <a:xfrm>
              <a:off x="6256625" y="538000"/>
              <a:ext cx="1442525" cy="125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9"/>
            <p:cNvPicPr preferRelativeResize="0"/>
            <p:nvPr/>
          </p:nvPicPr>
          <p:blipFill rotWithShape="1">
            <a:blip r:embed="rId5">
              <a:alphaModFix/>
            </a:blip>
            <a:srcRect b="16015" l="0" r="0" t="0"/>
            <a:stretch/>
          </p:blipFill>
          <p:spPr>
            <a:xfrm flipH="1">
              <a:off x="7858750" y="1017112"/>
              <a:ext cx="980375" cy="82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9"/>
            <p:cNvPicPr preferRelativeResize="0"/>
            <p:nvPr/>
          </p:nvPicPr>
          <p:blipFill rotWithShape="1">
            <a:blip r:embed="rId6">
              <a:alphaModFix/>
            </a:blip>
            <a:srcRect b="14228" l="15257" r="15167" t="17132"/>
            <a:stretch/>
          </p:blipFill>
          <p:spPr>
            <a:xfrm>
              <a:off x="8599200" y="2545025"/>
              <a:ext cx="239924" cy="23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9"/>
            <p:cNvPicPr preferRelativeResize="0"/>
            <p:nvPr/>
          </p:nvPicPr>
          <p:blipFill rotWithShape="1">
            <a:blip r:embed="rId6">
              <a:alphaModFix/>
            </a:blip>
            <a:srcRect b="14228" l="15257" r="15167" t="17132"/>
            <a:stretch/>
          </p:blipFill>
          <p:spPr>
            <a:xfrm>
              <a:off x="7607575" y="2591850"/>
              <a:ext cx="192451" cy="18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9"/>
            <p:cNvPicPr preferRelativeResize="0"/>
            <p:nvPr/>
          </p:nvPicPr>
          <p:blipFill rotWithShape="1">
            <a:blip r:embed="rId6">
              <a:alphaModFix/>
            </a:blip>
            <a:srcRect b="14228" l="15257" r="15167" t="17132"/>
            <a:stretch/>
          </p:blipFill>
          <p:spPr>
            <a:xfrm>
              <a:off x="7190150" y="2781725"/>
              <a:ext cx="377450" cy="372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9"/>
            <p:cNvPicPr preferRelativeResize="0"/>
            <p:nvPr/>
          </p:nvPicPr>
          <p:blipFill rotWithShape="1">
            <a:blip r:embed="rId6">
              <a:alphaModFix/>
            </a:blip>
            <a:srcRect b="14228" l="15257" r="15167" t="17132"/>
            <a:stretch/>
          </p:blipFill>
          <p:spPr>
            <a:xfrm>
              <a:off x="6908875" y="2475125"/>
              <a:ext cx="239924" cy="23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9"/>
            <p:cNvPicPr preferRelativeResize="0"/>
            <p:nvPr/>
          </p:nvPicPr>
          <p:blipFill rotWithShape="1">
            <a:blip r:embed="rId6">
              <a:alphaModFix/>
            </a:blip>
            <a:srcRect b="14228" l="15257" r="15167" t="17132"/>
            <a:stretch/>
          </p:blipFill>
          <p:spPr>
            <a:xfrm>
              <a:off x="6422775" y="2622375"/>
              <a:ext cx="161521" cy="159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0" name="Google Shape;200;p29"/>
          <p:cNvPicPr preferRelativeResize="0"/>
          <p:nvPr/>
        </p:nvPicPr>
        <p:blipFill rotWithShape="1">
          <a:blip r:embed="rId7">
            <a:alphaModFix/>
          </a:blip>
          <a:srcRect b="34466" l="0" r="0" t="34983"/>
          <a:stretch/>
        </p:blipFill>
        <p:spPr>
          <a:xfrm>
            <a:off x="232325" y="84925"/>
            <a:ext cx="1592201" cy="5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1525" y="84925"/>
            <a:ext cx="1374590" cy="5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/>
        </p:nvSpPr>
        <p:spPr>
          <a:xfrm>
            <a:off x="232325" y="3554850"/>
            <a:ext cx="555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AI-driven Data Engineering and Reusability for Earth and Space Sciences (DARES) @ ECAI 2025</a:t>
            </a:r>
            <a:endParaRPr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idx="4294967295" type="ctrTitle"/>
          </p:nvPr>
        </p:nvSpPr>
        <p:spPr>
          <a:xfrm>
            <a:off x="534800" y="198825"/>
            <a:ext cx="4342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2.  Literature review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062" y="943025"/>
            <a:ext cx="6893876" cy="982850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160000" dist="104775">
              <a:srgbClr val="000000">
                <a:alpha val="21000"/>
              </a:srgbClr>
            </a:outerShdw>
          </a:effectLst>
        </p:spPr>
      </p:pic>
      <p:sp>
        <p:nvSpPr>
          <p:cNvPr id="275" name="Google Shape;275;p38"/>
          <p:cNvSpPr txBox="1"/>
          <p:nvPr/>
        </p:nvSpPr>
        <p:spPr>
          <a:xfrm>
            <a:off x="646750" y="2193875"/>
            <a:ext cx="7530000" cy="14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Relying on geographic proximity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and may omit environmental interactions involved in nitrogen cycle: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Spijker et al. (2022)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:   → Introduced environmental variables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                                      → Developed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Random Forest model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76" name="Google Shape;276;p38"/>
          <p:cNvSpPr txBox="1"/>
          <p:nvPr/>
        </p:nvSpPr>
        <p:spPr>
          <a:xfrm>
            <a:off x="646750" y="3553625"/>
            <a:ext cx="70194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CE5CD"/>
                </a:highlight>
                <a:latin typeface="Actor"/>
                <a:ea typeface="Actor"/>
                <a:cs typeface="Actor"/>
                <a:sym typeface="Actor"/>
              </a:rPr>
              <a:t>Limitations addressed:</a:t>
            </a:r>
            <a:endParaRPr b="1" sz="1600">
              <a:solidFill>
                <a:schemeClr val="dk1"/>
              </a:solidFill>
              <a:highlight>
                <a:srgbClr val="FCE5CD"/>
              </a:highlight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AutoNum type="alphaLcPeriod"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Limited temporal scope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— only year 2017 was analyzed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AutoNum type="alphaLcPeriod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Missing key nitrogen cycle factors – explained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58% of variance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Actor"/>
              <a:buAutoNum type="alphaLcPeriod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Used only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model-specific 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interpretability</a:t>
            </a:r>
            <a:endParaRPr b="1"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/>
        </p:nvSpPr>
        <p:spPr>
          <a:xfrm>
            <a:off x="991725" y="1507000"/>
            <a:ext cx="31470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ctor"/>
              <a:buChar char="●"/>
            </a:pPr>
            <a:r>
              <a:rPr lang="en" sz="17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12 provinces</a:t>
            </a:r>
            <a:endParaRPr sz="17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ctor"/>
              <a:buChar char="●"/>
            </a:pPr>
            <a:r>
              <a:rPr lang="en" sz="17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</a:t>
            </a:r>
            <a:r>
              <a:rPr lang="en" sz="17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ity regions are </a:t>
            </a:r>
            <a:r>
              <a:rPr lang="en" sz="1700" u="sng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excluded</a:t>
            </a:r>
            <a:endParaRPr sz="1700" u="sng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Actor"/>
              <a:buChar char="●"/>
            </a:pPr>
            <a:r>
              <a:rPr lang="en" sz="17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Years: 2008 - 2023</a:t>
            </a:r>
            <a:endParaRPr sz="17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82" name="Google Shape;282;p39"/>
          <p:cNvSpPr txBox="1"/>
          <p:nvPr>
            <p:ph idx="4294967295" type="ctrTitle"/>
          </p:nvPr>
        </p:nvSpPr>
        <p:spPr>
          <a:xfrm>
            <a:off x="534800" y="198825"/>
            <a:ext cx="2713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3.  </a:t>
            </a:r>
            <a:r>
              <a:rPr lang="en" sz="3000"/>
              <a:t>Methods</a:t>
            </a:r>
            <a:endParaRPr sz="3000"/>
          </a:p>
        </p:txBody>
      </p:sp>
      <p:sp>
        <p:nvSpPr>
          <p:cNvPr id="283" name="Google Shape;283;p39"/>
          <p:cNvSpPr txBox="1"/>
          <p:nvPr>
            <p:ph idx="4294967295" type="ctrTitle"/>
          </p:nvPr>
        </p:nvSpPr>
        <p:spPr>
          <a:xfrm>
            <a:off x="768950" y="815025"/>
            <a:ext cx="41388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lphaLcParenR"/>
            </a:pPr>
            <a:r>
              <a:rPr lang="en" sz="1900"/>
              <a:t>Study Area &amp; Time Period</a:t>
            </a:r>
            <a:endParaRPr sz="1900"/>
          </a:p>
        </p:txBody>
      </p:sp>
      <p:pic>
        <p:nvPicPr>
          <p:cNvPr id="284" name="Google Shape;284;p39"/>
          <p:cNvPicPr preferRelativeResize="0"/>
          <p:nvPr/>
        </p:nvPicPr>
        <p:blipFill rotWithShape="1">
          <a:blip r:embed="rId3">
            <a:alphaModFix/>
          </a:blip>
          <a:srcRect b="3864" l="0" r="0" t="0"/>
          <a:stretch/>
        </p:blipFill>
        <p:spPr>
          <a:xfrm>
            <a:off x="5107750" y="409250"/>
            <a:ext cx="3903050" cy="440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0"/>
          <p:cNvPicPr preferRelativeResize="0"/>
          <p:nvPr/>
        </p:nvPicPr>
        <p:blipFill rotWithShape="1">
          <a:blip r:embed="rId3">
            <a:alphaModFix/>
          </a:blip>
          <a:srcRect b="3716" l="0" r="0" t="0"/>
          <a:stretch/>
        </p:blipFill>
        <p:spPr>
          <a:xfrm>
            <a:off x="5107750" y="405946"/>
            <a:ext cx="3903050" cy="440899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 txBox="1"/>
          <p:nvPr/>
        </p:nvSpPr>
        <p:spPr>
          <a:xfrm>
            <a:off x="768950" y="1509338"/>
            <a:ext cx="41406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Actor"/>
              <a:buChar char="●"/>
            </a:pPr>
            <a:r>
              <a:rPr b="1" lang="en" sz="1600">
                <a:solidFill>
                  <a:srgbClr val="1F1F1F"/>
                </a:solidFill>
                <a:latin typeface="Actor"/>
                <a:ea typeface="Actor"/>
                <a:cs typeface="Actor"/>
                <a:sym typeface="Actor"/>
              </a:rPr>
              <a:t>Nitrate</a:t>
            </a:r>
            <a:r>
              <a:rPr lang="en" sz="1600">
                <a:solidFill>
                  <a:srgbClr val="1F1F1F"/>
                </a:solidFill>
                <a:latin typeface="Actor"/>
                <a:ea typeface="Actor"/>
                <a:cs typeface="Actor"/>
                <a:sym typeface="Actor"/>
              </a:rPr>
              <a:t> concentration in groundwater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Actor"/>
              <a:buChar char="●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~870 locations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Sampled about twice a year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Actor"/>
              <a:buChar char="●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Source: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625" y="3108600"/>
            <a:ext cx="816600" cy="8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0"/>
          <p:cNvSpPr txBox="1"/>
          <p:nvPr/>
        </p:nvSpPr>
        <p:spPr>
          <a:xfrm>
            <a:off x="1772025" y="3301350"/>
            <a:ext cx="34464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Basic Subsurface Registration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(BRO)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93" name="Google Shape;293;p40"/>
          <p:cNvSpPr txBox="1"/>
          <p:nvPr>
            <p:ph idx="4294967295" type="ctrTitle"/>
          </p:nvPr>
        </p:nvSpPr>
        <p:spPr>
          <a:xfrm>
            <a:off x="534800" y="198825"/>
            <a:ext cx="2713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3.  Methods</a:t>
            </a:r>
            <a:endParaRPr sz="3000"/>
          </a:p>
        </p:txBody>
      </p:sp>
      <p:sp>
        <p:nvSpPr>
          <p:cNvPr id="294" name="Google Shape;294;p40"/>
          <p:cNvSpPr txBox="1"/>
          <p:nvPr>
            <p:ph idx="4294967295" type="ctrTitle"/>
          </p:nvPr>
        </p:nvSpPr>
        <p:spPr>
          <a:xfrm>
            <a:off x="768950" y="815025"/>
            <a:ext cx="28485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b)  </a:t>
            </a:r>
            <a:r>
              <a:rPr b="1" lang="en" sz="1900">
                <a:solidFill>
                  <a:srgbClr val="1F1F1F"/>
                </a:solidFill>
                <a:latin typeface="Actor"/>
                <a:ea typeface="Actor"/>
                <a:cs typeface="Actor"/>
                <a:sym typeface="Actor"/>
              </a:rPr>
              <a:t>Target variable</a:t>
            </a:r>
            <a:endParaRPr sz="1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625" y="4131600"/>
            <a:ext cx="749400" cy="7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6090848" y="3551613"/>
            <a:ext cx="242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Land use  (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WER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)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76" y="3635049"/>
            <a:ext cx="749401" cy="7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1"/>
          <p:cNvSpPr txBox="1"/>
          <p:nvPr/>
        </p:nvSpPr>
        <p:spPr>
          <a:xfrm>
            <a:off x="1872075" y="3769200"/>
            <a:ext cx="264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Groundwater table (BRO)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303" name="Google Shape;303;p41"/>
          <p:cNvCxnSpPr/>
          <p:nvPr/>
        </p:nvCxnSpPr>
        <p:spPr>
          <a:xfrm>
            <a:off x="4614450" y="1904275"/>
            <a:ext cx="4500" cy="302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4" name="Google Shape;304;p41"/>
          <p:cNvGrpSpPr/>
          <p:nvPr/>
        </p:nvGrpSpPr>
        <p:grpSpPr>
          <a:xfrm>
            <a:off x="4973629" y="3440850"/>
            <a:ext cx="749398" cy="616251"/>
            <a:chOff x="6033174" y="1188750"/>
            <a:chExt cx="3110826" cy="2462050"/>
          </a:xfrm>
        </p:grpSpPr>
        <p:pic>
          <p:nvPicPr>
            <p:cNvPr id="305" name="Google Shape;305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63974" y="1188750"/>
              <a:ext cx="2419601" cy="241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05125" y="1988000"/>
              <a:ext cx="1638875" cy="163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33174" y="2226825"/>
              <a:ext cx="1423974" cy="1423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p41"/>
          <p:cNvSpPr txBox="1"/>
          <p:nvPr/>
        </p:nvSpPr>
        <p:spPr>
          <a:xfrm>
            <a:off x="6059325" y="4118075"/>
            <a:ext cx="300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Soil and geochemical properties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(BRO)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309" name="Google Shape;309;p41"/>
          <p:cNvPicPr preferRelativeResize="0"/>
          <p:nvPr/>
        </p:nvPicPr>
        <p:blipFill rotWithShape="1">
          <a:blip r:embed="rId6">
            <a:alphaModFix/>
          </a:blip>
          <a:srcRect b="17325" l="25083" r="25528" t="15415"/>
          <a:stretch/>
        </p:blipFill>
        <p:spPr>
          <a:xfrm>
            <a:off x="790425" y="2164267"/>
            <a:ext cx="565901" cy="57843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1"/>
          <p:cNvSpPr txBox="1"/>
          <p:nvPr/>
        </p:nvSpPr>
        <p:spPr>
          <a:xfrm>
            <a:off x="1893138" y="3003550"/>
            <a:ext cx="259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Precipitation (KNMI)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8138" y="1873400"/>
            <a:ext cx="520375" cy="5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1"/>
          <p:cNvSpPr txBox="1"/>
          <p:nvPr/>
        </p:nvSpPr>
        <p:spPr>
          <a:xfrm>
            <a:off x="6093175" y="1918025"/>
            <a:ext cx="264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Population density (CBS)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313" name="Google Shape;313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73636" y="2542604"/>
            <a:ext cx="749400" cy="74942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1"/>
          <p:cNvSpPr txBox="1"/>
          <p:nvPr/>
        </p:nvSpPr>
        <p:spPr>
          <a:xfrm>
            <a:off x="6090850" y="2734813"/>
            <a:ext cx="264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Elevation (AHN)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15" name="Google Shape;315;p41"/>
          <p:cNvSpPr txBox="1"/>
          <p:nvPr>
            <p:ph idx="4294967295" type="ctrTitle"/>
          </p:nvPr>
        </p:nvSpPr>
        <p:spPr>
          <a:xfrm>
            <a:off x="534800" y="198825"/>
            <a:ext cx="2713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3.  Methods</a:t>
            </a:r>
            <a:endParaRPr sz="3000"/>
          </a:p>
        </p:txBody>
      </p:sp>
      <p:sp>
        <p:nvSpPr>
          <p:cNvPr id="316" name="Google Shape;316;p41"/>
          <p:cNvSpPr txBox="1"/>
          <p:nvPr>
            <p:ph idx="4294967295" type="ctrTitle"/>
          </p:nvPr>
        </p:nvSpPr>
        <p:spPr>
          <a:xfrm>
            <a:off x="768950" y="815025"/>
            <a:ext cx="28485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</a:t>
            </a:r>
            <a:r>
              <a:rPr lang="en" sz="1900"/>
              <a:t>)  </a:t>
            </a:r>
            <a:r>
              <a:rPr b="1" lang="en" sz="1900">
                <a:solidFill>
                  <a:srgbClr val="1F1F1F"/>
                </a:solidFill>
                <a:latin typeface="Actor"/>
                <a:ea typeface="Actor"/>
                <a:cs typeface="Actor"/>
                <a:sym typeface="Actor"/>
              </a:rPr>
              <a:t>Explanatory variables</a:t>
            </a:r>
            <a:endParaRPr sz="1900"/>
          </a:p>
        </p:txBody>
      </p:sp>
      <p:pic>
        <p:nvPicPr>
          <p:cNvPr id="317" name="Google Shape;317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9175" y="2883400"/>
            <a:ext cx="520375" cy="5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1"/>
          <p:cNvSpPr txBox="1"/>
          <p:nvPr/>
        </p:nvSpPr>
        <p:spPr>
          <a:xfrm>
            <a:off x="1893075" y="2237925"/>
            <a:ext cx="236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Temperature 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(KNMI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)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19" name="Google Shape;319;p41"/>
          <p:cNvSpPr txBox="1"/>
          <p:nvPr/>
        </p:nvSpPr>
        <p:spPr>
          <a:xfrm>
            <a:off x="1920950" y="1300488"/>
            <a:ext cx="18357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D9EAD3"/>
                </a:highlight>
                <a:latin typeface="Actor"/>
                <a:ea typeface="Actor"/>
                <a:cs typeface="Actor"/>
                <a:sym typeface="Actor"/>
              </a:rPr>
              <a:t>Time Series</a:t>
            </a:r>
            <a:endParaRPr b="1" sz="1800">
              <a:solidFill>
                <a:schemeClr val="dk1"/>
              </a:solidFill>
              <a:highlight>
                <a:srgbClr val="D9EAD3"/>
              </a:highlight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20" name="Google Shape;320;p41"/>
          <p:cNvSpPr txBox="1"/>
          <p:nvPr/>
        </p:nvSpPr>
        <p:spPr>
          <a:xfrm>
            <a:off x="6467175" y="1271925"/>
            <a:ext cx="11460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D9EAD3"/>
                </a:highlight>
                <a:latin typeface="Actor"/>
                <a:ea typeface="Actor"/>
                <a:cs typeface="Actor"/>
                <a:sym typeface="Actor"/>
              </a:rPr>
              <a:t>Spatial</a:t>
            </a:r>
            <a:endParaRPr b="1" sz="1800">
              <a:solidFill>
                <a:schemeClr val="dk1"/>
              </a:solidFill>
              <a:highlight>
                <a:srgbClr val="D9EAD3"/>
              </a:highlight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2"/>
          <p:cNvPicPr preferRelativeResize="0"/>
          <p:nvPr/>
        </p:nvPicPr>
        <p:blipFill rotWithShape="1">
          <a:blip r:embed="rId3">
            <a:alphaModFix/>
          </a:blip>
          <a:srcRect b="0" l="0" r="4177" t="0"/>
          <a:stretch/>
        </p:blipFill>
        <p:spPr>
          <a:xfrm>
            <a:off x="4962737" y="74925"/>
            <a:ext cx="41810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2"/>
          <p:cNvSpPr txBox="1"/>
          <p:nvPr>
            <p:ph idx="4294967295" type="ctrTitle"/>
          </p:nvPr>
        </p:nvSpPr>
        <p:spPr>
          <a:xfrm>
            <a:off x="534800" y="198825"/>
            <a:ext cx="2713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3.  Methods</a:t>
            </a:r>
            <a:endParaRPr sz="3000"/>
          </a:p>
        </p:txBody>
      </p:sp>
      <p:sp>
        <p:nvSpPr>
          <p:cNvPr id="327" name="Google Shape;327;p42"/>
          <p:cNvSpPr txBox="1"/>
          <p:nvPr>
            <p:ph idx="4294967295" type="ctrTitle"/>
          </p:nvPr>
        </p:nvSpPr>
        <p:spPr>
          <a:xfrm>
            <a:off x="768950" y="815025"/>
            <a:ext cx="48108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d)  </a:t>
            </a:r>
            <a:r>
              <a:rPr b="1" lang="en" sz="1900">
                <a:solidFill>
                  <a:srgbClr val="1F1F1F"/>
                </a:solidFill>
                <a:latin typeface="Actor"/>
                <a:ea typeface="Actor"/>
                <a:cs typeface="Actor"/>
                <a:sym typeface="Actor"/>
              </a:rPr>
              <a:t>Prediction grid</a:t>
            </a:r>
            <a:endParaRPr sz="1900"/>
          </a:p>
        </p:txBody>
      </p:sp>
      <p:sp>
        <p:nvSpPr>
          <p:cNvPr id="328" name="Google Shape;328;p42"/>
          <p:cNvSpPr/>
          <p:nvPr/>
        </p:nvSpPr>
        <p:spPr>
          <a:xfrm>
            <a:off x="6933875" y="2443800"/>
            <a:ext cx="238800" cy="255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329" name="Google Shape;329;p42"/>
          <p:cNvCxnSpPr/>
          <p:nvPr/>
        </p:nvCxnSpPr>
        <p:spPr>
          <a:xfrm flipH="1">
            <a:off x="6408875" y="2576925"/>
            <a:ext cx="525000" cy="13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0" name="Google Shape;3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900" y="1460350"/>
            <a:ext cx="3545326" cy="3425812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13560000" dist="57150">
              <a:srgbClr val="85200C">
                <a:alpha val="42000"/>
              </a:srgbClr>
            </a:outerShdw>
          </a:effectLst>
        </p:spPr>
      </p:pic>
      <p:sp>
        <p:nvSpPr>
          <p:cNvPr id="331" name="Google Shape;331;p42"/>
          <p:cNvSpPr txBox="1"/>
          <p:nvPr/>
        </p:nvSpPr>
        <p:spPr>
          <a:xfrm>
            <a:off x="277825" y="1768625"/>
            <a:ext cx="4386600" cy="22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ctor"/>
              <a:buChar char="●"/>
            </a:pPr>
            <a:r>
              <a:rPr lang="en" sz="1600">
                <a:solidFill>
                  <a:srgbClr val="000000"/>
                </a:solidFill>
                <a:latin typeface="Actor"/>
                <a:ea typeface="Actor"/>
                <a:cs typeface="Actor"/>
                <a:sym typeface="Actor"/>
              </a:rPr>
              <a:t>Nationwide </a:t>
            </a:r>
            <a:r>
              <a:rPr b="1" lang="en" sz="1600">
                <a:solidFill>
                  <a:srgbClr val="333333"/>
                </a:solidFill>
                <a:latin typeface="Actor"/>
                <a:ea typeface="Actor"/>
                <a:cs typeface="Actor"/>
                <a:sym typeface="Actor"/>
              </a:rPr>
              <a:t>500 × 500 m </a:t>
            </a:r>
            <a:r>
              <a:rPr lang="en" sz="1600">
                <a:solidFill>
                  <a:srgbClr val="333333"/>
                </a:solidFill>
                <a:latin typeface="Actor"/>
                <a:ea typeface="Actor"/>
                <a:cs typeface="Actor"/>
                <a:sym typeface="Actor"/>
              </a:rPr>
              <a:t>prediction map</a:t>
            </a:r>
            <a:endParaRPr sz="1600">
              <a:solidFill>
                <a:srgbClr val="333333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ctor"/>
              <a:buChar char="●"/>
            </a:pPr>
            <a:r>
              <a:rPr lang="en" sz="1600">
                <a:solidFill>
                  <a:srgbClr val="000000"/>
                </a:solidFill>
                <a:latin typeface="Actor"/>
                <a:ea typeface="Actor"/>
                <a:cs typeface="Actor"/>
                <a:sym typeface="Actor"/>
              </a:rPr>
              <a:t>Excluding city regions</a:t>
            </a:r>
            <a:endParaRPr sz="1600">
              <a:solidFill>
                <a:srgbClr val="333333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ctor"/>
              <a:buChar char="●"/>
            </a:pPr>
            <a:r>
              <a:rPr lang="en" sz="1600">
                <a:solidFill>
                  <a:srgbClr val="000000"/>
                </a:solidFill>
                <a:latin typeface="Actor"/>
                <a:ea typeface="Actor"/>
                <a:cs typeface="Actor"/>
                <a:sym typeface="Actor"/>
              </a:rPr>
              <a:t>Each point → location + date +     </a:t>
            </a:r>
            <a:endParaRPr sz="1600">
              <a:solidFill>
                <a:srgbClr val="000000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ctor"/>
                <a:ea typeface="Actor"/>
                <a:cs typeface="Actor"/>
                <a:sym typeface="Actor"/>
              </a:rPr>
              <a:t>                     environmental factors</a:t>
            </a:r>
            <a:endParaRPr sz="1600">
              <a:solidFill>
                <a:srgbClr val="000000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600"/>
              <a:buFont typeface="Actor"/>
              <a:buChar char="●"/>
            </a:pPr>
            <a:r>
              <a:rPr b="1" lang="en" sz="1600">
                <a:solidFill>
                  <a:srgbClr val="000000"/>
                </a:solidFill>
                <a:latin typeface="Actor"/>
                <a:ea typeface="Actor"/>
                <a:cs typeface="Actor"/>
                <a:sym typeface="Actor"/>
              </a:rPr>
              <a:t>Years</a:t>
            </a:r>
            <a:r>
              <a:rPr lang="en" sz="1600">
                <a:solidFill>
                  <a:srgbClr val="000000"/>
                </a:solidFill>
                <a:latin typeface="Actor"/>
                <a:ea typeface="Actor"/>
                <a:cs typeface="Actor"/>
                <a:sym typeface="Actor"/>
              </a:rPr>
              <a:t>: 2010  |  2017  |  2021  |  2023</a:t>
            </a:r>
            <a:endParaRPr sz="1600">
              <a:solidFill>
                <a:srgbClr val="000000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/>
          <p:nvPr>
            <p:ph idx="4294967295" type="ctrTitle"/>
          </p:nvPr>
        </p:nvSpPr>
        <p:spPr>
          <a:xfrm>
            <a:off x="534800" y="198825"/>
            <a:ext cx="2713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3.  Methods</a:t>
            </a:r>
            <a:endParaRPr sz="3000"/>
          </a:p>
        </p:txBody>
      </p:sp>
      <p:sp>
        <p:nvSpPr>
          <p:cNvPr id="337" name="Google Shape;337;p43"/>
          <p:cNvSpPr txBox="1"/>
          <p:nvPr>
            <p:ph idx="4294967295" type="ctrTitle"/>
          </p:nvPr>
        </p:nvSpPr>
        <p:spPr>
          <a:xfrm>
            <a:off x="768950" y="815025"/>
            <a:ext cx="36774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</a:t>
            </a:r>
            <a:r>
              <a:rPr lang="en" sz="1900"/>
              <a:t>)  Data Pre-processing</a:t>
            </a:r>
            <a:endParaRPr sz="1900"/>
          </a:p>
        </p:txBody>
      </p:sp>
      <p:pic>
        <p:nvPicPr>
          <p:cNvPr id="338" name="Google Shape;3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25" y="1691750"/>
            <a:ext cx="828600" cy="8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9450" y="1954310"/>
            <a:ext cx="828600" cy="82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388" y="2713450"/>
            <a:ext cx="1289475" cy="90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3"/>
          <p:cNvPicPr preferRelativeResize="0"/>
          <p:nvPr/>
        </p:nvPicPr>
        <p:blipFill rotWithShape="1">
          <a:blip r:embed="rId6">
            <a:alphaModFix/>
          </a:blip>
          <a:srcRect b="17749" l="0" r="0" t="24957"/>
          <a:stretch/>
        </p:blipFill>
        <p:spPr>
          <a:xfrm>
            <a:off x="648388" y="4303375"/>
            <a:ext cx="1720928" cy="6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3"/>
          <p:cNvSpPr txBox="1"/>
          <p:nvPr/>
        </p:nvSpPr>
        <p:spPr>
          <a:xfrm>
            <a:off x="1130475" y="1234850"/>
            <a:ext cx="1142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Sources:</a:t>
            </a:r>
            <a:endParaRPr b="1"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43" name="Google Shape;343;p43"/>
          <p:cNvSpPr/>
          <p:nvPr/>
        </p:nvSpPr>
        <p:spPr>
          <a:xfrm>
            <a:off x="2668700" y="1741900"/>
            <a:ext cx="279300" cy="322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44" name="Google Shape;344;p43"/>
          <p:cNvSpPr/>
          <p:nvPr/>
        </p:nvSpPr>
        <p:spPr>
          <a:xfrm>
            <a:off x="3093475" y="3088300"/>
            <a:ext cx="1446600" cy="537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Cleaning</a:t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345" name="Google Shape;345;p43"/>
          <p:cNvCxnSpPr/>
          <p:nvPr/>
        </p:nvCxnSpPr>
        <p:spPr>
          <a:xfrm>
            <a:off x="4590400" y="3356800"/>
            <a:ext cx="37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43"/>
          <p:cNvSpPr/>
          <p:nvPr/>
        </p:nvSpPr>
        <p:spPr>
          <a:xfrm>
            <a:off x="5057775" y="3088300"/>
            <a:ext cx="1446600" cy="537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Aligning</a:t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47" name="Google Shape;347;p43"/>
          <p:cNvSpPr/>
          <p:nvPr/>
        </p:nvSpPr>
        <p:spPr>
          <a:xfrm>
            <a:off x="7093775" y="3088300"/>
            <a:ext cx="1557600" cy="537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Feature engineering</a:t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348" name="Google Shape;348;p43"/>
          <p:cNvCxnSpPr/>
          <p:nvPr/>
        </p:nvCxnSpPr>
        <p:spPr>
          <a:xfrm>
            <a:off x="6612913" y="3356800"/>
            <a:ext cx="37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9" name="Google Shape;34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075" y="3646650"/>
            <a:ext cx="2257525" cy="6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/>
          <p:nvPr>
            <p:ph idx="4294967295" type="ctrTitle"/>
          </p:nvPr>
        </p:nvSpPr>
        <p:spPr>
          <a:xfrm>
            <a:off x="534800" y="198825"/>
            <a:ext cx="2713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3.  Methods</a:t>
            </a:r>
            <a:endParaRPr sz="3000"/>
          </a:p>
        </p:txBody>
      </p:sp>
      <p:sp>
        <p:nvSpPr>
          <p:cNvPr id="355" name="Google Shape;355;p44"/>
          <p:cNvSpPr txBox="1"/>
          <p:nvPr>
            <p:ph idx="4294967295" type="ctrTitle"/>
          </p:nvPr>
        </p:nvSpPr>
        <p:spPr>
          <a:xfrm>
            <a:off x="768950" y="815025"/>
            <a:ext cx="36774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</a:t>
            </a:r>
            <a:r>
              <a:rPr lang="en" sz="1900"/>
              <a:t>)  Model selection</a:t>
            </a:r>
            <a:endParaRPr sz="1900"/>
          </a:p>
        </p:txBody>
      </p:sp>
      <p:sp>
        <p:nvSpPr>
          <p:cNvPr id="356" name="Google Shape;356;p44"/>
          <p:cNvSpPr txBox="1"/>
          <p:nvPr/>
        </p:nvSpPr>
        <p:spPr>
          <a:xfrm>
            <a:off x="401025" y="1308975"/>
            <a:ext cx="69516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D9EAD3"/>
                </a:highlight>
                <a:latin typeface="Actor"/>
                <a:ea typeface="Actor"/>
                <a:cs typeface="Actor"/>
                <a:sym typeface="Actor"/>
              </a:rPr>
              <a:t>Ridge Regression</a:t>
            </a:r>
            <a:endParaRPr b="1">
              <a:solidFill>
                <a:schemeClr val="dk1"/>
              </a:solidFill>
              <a:highlight>
                <a:srgbClr val="D9EAD3"/>
              </a:highlight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Linear model with </a:t>
            </a: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L² regularization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to prevent overfitting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Interpretable by design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57" name="Google Shape;357;p44"/>
          <p:cNvSpPr txBox="1"/>
          <p:nvPr/>
        </p:nvSpPr>
        <p:spPr>
          <a:xfrm>
            <a:off x="401025" y="2429725"/>
            <a:ext cx="67740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D9EAD3"/>
                </a:highlight>
                <a:latin typeface="Actor"/>
                <a:ea typeface="Actor"/>
                <a:cs typeface="Actor"/>
                <a:sym typeface="Actor"/>
              </a:rPr>
              <a:t>Random Forest</a:t>
            </a:r>
            <a:endParaRPr b="1">
              <a:solidFill>
                <a:schemeClr val="dk1"/>
              </a:solidFill>
              <a:highlight>
                <a:srgbClr val="D9EAD3"/>
              </a:highlight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Ensemble of decision trees – 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non-linearity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Model-specific interpretability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(Gini i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mpurity reduction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) </a:t>
            </a:r>
            <a:endParaRPr/>
          </a:p>
        </p:txBody>
      </p:sp>
      <p:sp>
        <p:nvSpPr>
          <p:cNvPr id="358" name="Google Shape;358;p44"/>
          <p:cNvSpPr txBox="1"/>
          <p:nvPr/>
        </p:nvSpPr>
        <p:spPr>
          <a:xfrm>
            <a:off x="401025" y="3618600"/>
            <a:ext cx="58383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D9EAD3"/>
                </a:highlight>
                <a:latin typeface="Actor"/>
                <a:ea typeface="Actor"/>
                <a:cs typeface="Actor"/>
                <a:sym typeface="Actor"/>
              </a:rPr>
              <a:t>XGBoost (Extreme Gradient Boosting)</a:t>
            </a:r>
            <a:endParaRPr b="1">
              <a:solidFill>
                <a:schemeClr val="dk1"/>
              </a:solidFill>
              <a:highlight>
                <a:srgbClr val="D9EAD3"/>
              </a:highlight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Sequentially adds trees to correct previous errors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Model-specific interpretability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(Loss-reduction gain)</a:t>
            </a:r>
            <a:endParaRPr b="1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idx="4294967295" type="ctrTitle"/>
          </p:nvPr>
        </p:nvSpPr>
        <p:spPr>
          <a:xfrm>
            <a:off x="534800" y="198825"/>
            <a:ext cx="2713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3.  Methods</a:t>
            </a:r>
            <a:endParaRPr sz="3000"/>
          </a:p>
        </p:txBody>
      </p:sp>
      <p:sp>
        <p:nvSpPr>
          <p:cNvPr id="364" name="Google Shape;364;p45"/>
          <p:cNvSpPr txBox="1"/>
          <p:nvPr>
            <p:ph idx="4294967295" type="ctrTitle"/>
          </p:nvPr>
        </p:nvSpPr>
        <p:spPr>
          <a:xfrm>
            <a:off x="768950" y="815025"/>
            <a:ext cx="36774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f)  Model selection</a:t>
            </a:r>
            <a:endParaRPr sz="1900"/>
          </a:p>
        </p:txBody>
      </p:sp>
      <p:sp>
        <p:nvSpPr>
          <p:cNvPr id="365" name="Google Shape;365;p45"/>
          <p:cNvSpPr txBox="1"/>
          <p:nvPr/>
        </p:nvSpPr>
        <p:spPr>
          <a:xfrm>
            <a:off x="401025" y="1308975"/>
            <a:ext cx="69516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D9EAD3"/>
                </a:highlight>
                <a:latin typeface="Actor"/>
                <a:ea typeface="Actor"/>
                <a:cs typeface="Actor"/>
                <a:sym typeface="Actor"/>
              </a:rPr>
              <a:t>Ridge Regression</a:t>
            </a:r>
            <a:endParaRPr b="1">
              <a:solidFill>
                <a:schemeClr val="dk1"/>
              </a:solidFill>
              <a:highlight>
                <a:srgbClr val="D9EAD3"/>
              </a:highlight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Linear model with </a:t>
            </a: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L² regularization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to prevent overfitting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Interpretable by design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66" name="Google Shape;366;p45"/>
          <p:cNvSpPr txBox="1"/>
          <p:nvPr/>
        </p:nvSpPr>
        <p:spPr>
          <a:xfrm>
            <a:off x="401025" y="2429725"/>
            <a:ext cx="67740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D9EAD3"/>
                </a:highlight>
                <a:latin typeface="Actor"/>
                <a:ea typeface="Actor"/>
                <a:cs typeface="Actor"/>
                <a:sym typeface="Actor"/>
              </a:rPr>
              <a:t>Random Forest</a:t>
            </a:r>
            <a:endParaRPr b="1">
              <a:solidFill>
                <a:schemeClr val="dk1"/>
              </a:solidFill>
              <a:highlight>
                <a:srgbClr val="D9EAD3"/>
              </a:highlight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Ensemble of decision trees – non-linearity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Model-specific interpretability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(Gini impurity reduction) </a:t>
            </a:r>
            <a:endParaRPr/>
          </a:p>
        </p:txBody>
      </p:sp>
      <p:sp>
        <p:nvSpPr>
          <p:cNvPr id="367" name="Google Shape;367;p45"/>
          <p:cNvSpPr txBox="1"/>
          <p:nvPr/>
        </p:nvSpPr>
        <p:spPr>
          <a:xfrm>
            <a:off x="401025" y="3618600"/>
            <a:ext cx="58383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D9EAD3"/>
                </a:highlight>
                <a:latin typeface="Actor"/>
                <a:ea typeface="Actor"/>
                <a:cs typeface="Actor"/>
                <a:sym typeface="Actor"/>
              </a:rPr>
              <a:t>XGBoost (Extreme Gradient Boosting)</a:t>
            </a:r>
            <a:endParaRPr b="1">
              <a:solidFill>
                <a:schemeClr val="dk1"/>
              </a:solidFill>
              <a:highlight>
                <a:srgbClr val="D9EAD3"/>
              </a:highlight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Sequentially adds trees to correct previous errors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Model-specific interpretability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(Loss-reduction gain)</a:t>
            </a:r>
            <a:endParaRPr b="1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368" name="Google Shape;368;p45"/>
          <p:cNvCxnSpPr/>
          <p:nvPr/>
        </p:nvCxnSpPr>
        <p:spPr>
          <a:xfrm>
            <a:off x="5740075" y="1420400"/>
            <a:ext cx="8400" cy="350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45"/>
          <p:cNvCxnSpPr/>
          <p:nvPr/>
        </p:nvCxnSpPr>
        <p:spPr>
          <a:xfrm flipH="1">
            <a:off x="5338975" y="1420400"/>
            <a:ext cx="401100" cy="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45"/>
          <p:cNvCxnSpPr/>
          <p:nvPr/>
        </p:nvCxnSpPr>
        <p:spPr>
          <a:xfrm flipH="1">
            <a:off x="5338975" y="4916100"/>
            <a:ext cx="401100" cy="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45"/>
          <p:cNvSpPr txBox="1"/>
          <p:nvPr/>
        </p:nvSpPr>
        <p:spPr>
          <a:xfrm>
            <a:off x="5676600" y="2490100"/>
            <a:ext cx="34674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ctor"/>
              <a:buChar char="❖"/>
            </a:pPr>
            <a:r>
              <a:rPr b="1" lang="en" sz="15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Model-agnostic </a:t>
            </a:r>
            <a:r>
              <a:rPr lang="en" sz="15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interpretability applied across all models.</a:t>
            </a:r>
            <a:endParaRPr sz="15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2385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ctor"/>
              <a:buChar char="❖"/>
            </a:pPr>
            <a:r>
              <a:rPr b="1" lang="en" sz="15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Best-performing </a:t>
            </a:r>
            <a:r>
              <a:rPr lang="en" sz="15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models</a:t>
            </a:r>
            <a:endParaRPr sz="15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45720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combined in</a:t>
            </a:r>
            <a:r>
              <a:rPr b="1" lang="en" sz="15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Ensemble prediction.</a:t>
            </a:r>
            <a:endParaRPr sz="1500"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6"/>
          <p:cNvSpPr txBox="1"/>
          <p:nvPr>
            <p:ph idx="4294967295" type="ctrTitle"/>
          </p:nvPr>
        </p:nvSpPr>
        <p:spPr>
          <a:xfrm>
            <a:off x="534800" y="198825"/>
            <a:ext cx="2713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3.  Methods</a:t>
            </a:r>
            <a:endParaRPr sz="3000"/>
          </a:p>
        </p:txBody>
      </p:sp>
      <p:sp>
        <p:nvSpPr>
          <p:cNvPr id="377" name="Google Shape;377;p46"/>
          <p:cNvSpPr txBox="1"/>
          <p:nvPr>
            <p:ph idx="4294967295" type="ctrTitle"/>
          </p:nvPr>
        </p:nvSpPr>
        <p:spPr>
          <a:xfrm>
            <a:off x="768950" y="815025"/>
            <a:ext cx="36774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g</a:t>
            </a:r>
            <a:r>
              <a:rPr lang="en" sz="1900"/>
              <a:t>)  Metrics</a:t>
            </a:r>
            <a:endParaRPr sz="1900"/>
          </a:p>
        </p:txBody>
      </p:sp>
      <p:sp>
        <p:nvSpPr>
          <p:cNvPr id="378" name="Google Shape;378;p46"/>
          <p:cNvSpPr txBox="1"/>
          <p:nvPr/>
        </p:nvSpPr>
        <p:spPr>
          <a:xfrm>
            <a:off x="768950" y="1572350"/>
            <a:ext cx="7854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Coefficient of Determination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(R² )  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        →     Goodness of fit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Mean Absolute Error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(MAE)  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                    →     Average error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Root Mean Squared Error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(RMSE) 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          →     Impact of large mistakes</a:t>
            </a:r>
            <a:br>
              <a:rPr lang="en" sz="1100">
                <a:solidFill>
                  <a:schemeClr val="dk1"/>
                </a:solidFill>
              </a:rPr>
            </a:br>
            <a:br>
              <a:rPr b="1"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"/>
          <p:cNvSpPr txBox="1"/>
          <p:nvPr>
            <p:ph idx="4294967295" type="ctrTitle"/>
          </p:nvPr>
        </p:nvSpPr>
        <p:spPr>
          <a:xfrm>
            <a:off x="534800" y="198825"/>
            <a:ext cx="2713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4.  Results</a:t>
            </a:r>
            <a:endParaRPr sz="3000"/>
          </a:p>
        </p:txBody>
      </p:sp>
      <p:sp>
        <p:nvSpPr>
          <p:cNvPr id="384" name="Google Shape;384;p47"/>
          <p:cNvSpPr txBox="1"/>
          <p:nvPr>
            <p:ph idx="4294967295" type="ctrTitle"/>
          </p:nvPr>
        </p:nvSpPr>
        <p:spPr>
          <a:xfrm>
            <a:off x="768950" y="815025"/>
            <a:ext cx="46722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a)  Performance evaluation </a:t>
            </a:r>
            <a:endParaRPr sz="1900"/>
          </a:p>
        </p:txBody>
      </p:sp>
      <p:pic>
        <p:nvPicPr>
          <p:cNvPr id="385" name="Google Shape;385;p47"/>
          <p:cNvPicPr preferRelativeResize="0"/>
          <p:nvPr/>
        </p:nvPicPr>
        <p:blipFill rotWithShape="1">
          <a:blip r:embed="rId3">
            <a:alphaModFix/>
          </a:blip>
          <a:srcRect b="5846" l="66758" r="0" t="0"/>
          <a:stretch/>
        </p:blipFill>
        <p:spPr>
          <a:xfrm>
            <a:off x="6104399" y="1359025"/>
            <a:ext cx="3039599" cy="28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7"/>
          <p:cNvPicPr preferRelativeResize="0"/>
          <p:nvPr/>
        </p:nvPicPr>
        <p:blipFill rotWithShape="1">
          <a:blip r:embed="rId4">
            <a:alphaModFix/>
          </a:blip>
          <a:srcRect b="6112" l="0" r="0" t="0"/>
          <a:stretch/>
        </p:blipFill>
        <p:spPr>
          <a:xfrm>
            <a:off x="56775" y="1405075"/>
            <a:ext cx="5990875" cy="28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7"/>
          <p:cNvSpPr/>
          <p:nvPr/>
        </p:nvSpPr>
        <p:spPr>
          <a:xfrm>
            <a:off x="399775" y="2006675"/>
            <a:ext cx="1289100" cy="2205900"/>
          </a:xfrm>
          <a:prstGeom prst="rect">
            <a:avLst/>
          </a:prstGeom>
          <a:noFill/>
          <a:ln cap="flat" cmpd="sng" w="19050">
            <a:solidFill>
              <a:srgbClr val="FD4F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88" name="Google Shape;388;p47"/>
          <p:cNvSpPr/>
          <p:nvPr/>
        </p:nvSpPr>
        <p:spPr>
          <a:xfrm>
            <a:off x="3295375" y="2006675"/>
            <a:ext cx="1289100" cy="2205900"/>
          </a:xfrm>
          <a:prstGeom prst="rect">
            <a:avLst/>
          </a:prstGeom>
          <a:noFill/>
          <a:ln cap="flat" cmpd="sng" w="19050">
            <a:solidFill>
              <a:srgbClr val="FD4F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89" name="Google Shape;389;p47"/>
          <p:cNvSpPr/>
          <p:nvPr/>
        </p:nvSpPr>
        <p:spPr>
          <a:xfrm>
            <a:off x="6493650" y="2006675"/>
            <a:ext cx="1289100" cy="2205900"/>
          </a:xfrm>
          <a:prstGeom prst="rect">
            <a:avLst/>
          </a:prstGeom>
          <a:noFill/>
          <a:ln cap="flat" cmpd="sng" w="19050">
            <a:solidFill>
              <a:srgbClr val="FD4F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idx="4294967295" type="ctrTitle"/>
          </p:nvPr>
        </p:nvSpPr>
        <p:spPr>
          <a:xfrm>
            <a:off x="534800" y="198825"/>
            <a:ext cx="2713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Motivation</a:t>
            </a:r>
            <a:endParaRPr sz="3000"/>
          </a:p>
        </p:txBody>
      </p:sp>
      <p:sp>
        <p:nvSpPr>
          <p:cNvPr id="208" name="Google Shape;208;p30"/>
          <p:cNvSpPr txBox="1"/>
          <p:nvPr/>
        </p:nvSpPr>
        <p:spPr>
          <a:xfrm>
            <a:off x="294600" y="1010025"/>
            <a:ext cx="74604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CE5CD"/>
                </a:highlight>
                <a:latin typeface="Actor"/>
                <a:ea typeface="Actor"/>
                <a:cs typeface="Actor"/>
                <a:sym typeface="Actor"/>
              </a:rPr>
              <a:t>Nitrate leaching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→ The process of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washing nitrogen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out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through the soil with water.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1719375" y="1398550"/>
            <a:ext cx="664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→ 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H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appens when the soil contains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more nitrate than plants can absorb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.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 b="14619" l="8111" r="8527" t="14654"/>
          <a:stretch/>
        </p:blipFill>
        <p:spPr>
          <a:xfrm>
            <a:off x="2205662" y="1884425"/>
            <a:ext cx="4732675" cy="30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3026398" y="4850125"/>
            <a:ext cx="3091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Source: https://ragnabodata.se/drainage_irrigation/nitrogencycle.html</a:t>
            </a:r>
            <a:endParaRPr sz="7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idx="4294967295" type="ctrTitle"/>
          </p:nvPr>
        </p:nvSpPr>
        <p:spPr>
          <a:xfrm>
            <a:off x="534800" y="198825"/>
            <a:ext cx="2713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4</a:t>
            </a:r>
            <a:r>
              <a:rPr lang="en" sz="3000"/>
              <a:t>.  Results</a:t>
            </a:r>
            <a:endParaRPr sz="3000"/>
          </a:p>
        </p:txBody>
      </p:sp>
      <p:sp>
        <p:nvSpPr>
          <p:cNvPr id="395" name="Google Shape;395;p48"/>
          <p:cNvSpPr txBox="1"/>
          <p:nvPr>
            <p:ph idx="4294967295" type="ctrTitle"/>
          </p:nvPr>
        </p:nvSpPr>
        <p:spPr>
          <a:xfrm>
            <a:off x="768950" y="815025"/>
            <a:ext cx="54150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b</a:t>
            </a:r>
            <a:r>
              <a:rPr lang="en" sz="1900"/>
              <a:t>)  Feature Importances - </a:t>
            </a:r>
            <a:r>
              <a:rPr lang="en" sz="1900" u="sng"/>
              <a:t>Model Specific </a:t>
            </a:r>
            <a:endParaRPr sz="1900" u="sng"/>
          </a:p>
        </p:txBody>
      </p:sp>
      <p:pic>
        <p:nvPicPr>
          <p:cNvPr id="396" name="Google Shape;396;p48" title="model_specific_pl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250" y="1455750"/>
            <a:ext cx="6019494" cy="35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 txBox="1"/>
          <p:nvPr>
            <p:ph idx="4294967295" type="ctrTitle"/>
          </p:nvPr>
        </p:nvSpPr>
        <p:spPr>
          <a:xfrm>
            <a:off x="534800" y="198825"/>
            <a:ext cx="2713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4</a:t>
            </a:r>
            <a:r>
              <a:rPr lang="en" sz="3000"/>
              <a:t>.  Results</a:t>
            </a:r>
            <a:endParaRPr sz="3000"/>
          </a:p>
        </p:txBody>
      </p:sp>
      <p:sp>
        <p:nvSpPr>
          <p:cNvPr id="402" name="Google Shape;402;p49"/>
          <p:cNvSpPr txBox="1"/>
          <p:nvPr>
            <p:ph idx="4294967295" type="ctrTitle"/>
          </p:nvPr>
        </p:nvSpPr>
        <p:spPr>
          <a:xfrm>
            <a:off x="768950" y="815025"/>
            <a:ext cx="52950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</a:t>
            </a:r>
            <a:r>
              <a:rPr lang="en" sz="1900"/>
              <a:t>)  Feature Importances - </a:t>
            </a:r>
            <a:r>
              <a:rPr lang="en" sz="1900" u="sng"/>
              <a:t>Model Agnostic </a:t>
            </a:r>
            <a:endParaRPr sz="1900" u="sng"/>
          </a:p>
        </p:txBody>
      </p:sp>
      <p:pic>
        <p:nvPicPr>
          <p:cNvPr id="403" name="Google Shape;403;p49" title="model_agnostic_pl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250" y="1516250"/>
            <a:ext cx="6019494" cy="35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 txBox="1"/>
          <p:nvPr>
            <p:ph idx="4294967295" type="ctrTitle"/>
          </p:nvPr>
        </p:nvSpPr>
        <p:spPr>
          <a:xfrm>
            <a:off x="534800" y="198825"/>
            <a:ext cx="2713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4</a:t>
            </a:r>
            <a:r>
              <a:rPr lang="en" sz="3000"/>
              <a:t>.  Results</a:t>
            </a:r>
            <a:endParaRPr sz="3000"/>
          </a:p>
        </p:txBody>
      </p:sp>
      <p:sp>
        <p:nvSpPr>
          <p:cNvPr id="409" name="Google Shape;409;p50"/>
          <p:cNvSpPr txBox="1"/>
          <p:nvPr>
            <p:ph idx="4294967295" type="ctrTitle"/>
          </p:nvPr>
        </p:nvSpPr>
        <p:spPr>
          <a:xfrm>
            <a:off x="768950" y="815025"/>
            <a:ext cx="68352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</a:t>
            </a:r>
            <a:r>
              <a:rPr lang="en" sz="1900"/>
              <a:t>)  Test set predictions (year 2021) </a:t>
            </a:r>
            <a:endParaRPr sz="1900"/>
          </a:p>
        </p:txBody>
      </p:sp>
      <p:sp>
        <p:nvSpPr>
          <p:cNvPr id="410" name="Google Shape;410;p50"/>
          <p:cNvSpPr txBox="1"/>
          <p:nvPr/>
        </p:nvSpPr>
        <p:spPr>
          <a:xfrm>
            <a:off x="2105575" y="1271925"/>
            <a:ext cx="19803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True Nitrate (year 2021)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11" name="Google Shape;411;p50"/>
          <p:cNvSpPr txBox="1"/>
          <p:nvPr/>
        </p:nvSpPr>
        <p:spPr>
          <a:xfrm>
            <a:off x="4957550" y="1271925"/>
            <a:ext cx="2646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Predicted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Nitrate (year 2021)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412" name="Google Shape;412;p50"/>
          <p:cNvGrpSpPr/>
          <p:nvPr/>
        </p:nvGrpSpPr>
        <p:grpSpPr>
          <a:xfrm>
            <a:off x="1323800" y="1271913"/>
            <a:ext cx="6998900" cy="3793162"/>
            <a:chOff x="1323800" y="1271913"/>
            <a:chExt cx="6998900" cy="3793162"/>
          </a:xfrm>
        </p:grpSpPr>
        <p:pic>
          <p:nvPicPr>
            <p:cNvPr id="413" name="Google Shape;413;p50" title="prediction_of_2021 (1).png"/>
            <p:cNvPicPr preferRelativeResize="0"/>
            <p:nvPr/>
          </p:nvPicPr>
          <p:blipFill rotWithShape="1">
            <a:blip r:embed="rId3">
              <a:alphaModFix/>
            </a:blip>
            <a:srcRect b="7762" l="0" r="11103" t="7218"/>
            <a:stretch/>
          </p:blipFill>
          <p:spPr>
            <a:xfrm>
              <a:off x="1323800" y="1568825"/>
              <a:ext cx="6280351" cy="3496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50" title="grid_pred_2010_2017_2021_2023 (1).png"/>
            <p:cNvPicPr preferRelativeResize="0"/>
            <p:nvPr/>
          </p:nvPicPr>
          <p:blipFill rotWithShape="1">
            <a:blip r:embed="rId4">
              <a:alphaModFix/>
            </a:blip>
            <a:srcRect b="21559" l="89973" r="0" t="28067"/>
            <a:stretch/>
          </p:blipFill>
          <p:spPr>
            <a:xfrm>
              <a:off x="7604150" y="1271913"/>
              <a:ext cx="718550" cy="37637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1"/>
          <p:cNvSpPr txBox="1"/>
          <p:nvPr>
            <p:ph idx="4294967295" type="ctrTitle"/>
          </p:nvPr>
        </p:nvSpPr>
        <p:spPr>
          <a:xfrm>
            <a:off x="534800" y="198825"/>
            <a:ext cx="2713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4</a:t>
            </a:r>
            <a:r>
              <a:rPr lang="en" sz="3000"/>
              <a:t>.  Results</a:t>
            </a:r>
            <a:endParaRPr sz="3000"/>
          </a:p>
        </p:txBody>
      </p:sp>
      <p:sp>
        <p:nvSpPr>
          <p:cNvPr id="420" name="Google Shape;420;p51"/>
          <p:cNvSpPr txBox="1"/>
          <p:nvPr>
            <p:ph idx="4294967295" type="ctrTitle"/>
          </p:nvPr>
        </p:nvSpPr>
        <p:spPr>
          <a:xfrm>
            <a:off x="768950" y="815025"/>
            <a:ext cx="30579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</a:t>
            </a:r>
            <a:r>
              <a:rPr lang="en" sz="1900"/>
              <a:t>)  Grid predictions </a:t>
            </a:r>
            <a:endParaRPr sz="1900"/>
          </a:p>
        </p:txBody>
      </p:sp>
      <p:grpSp>
        <p:nvGrpSpPr>
          <p:cNvPr id="421" name="Google Shape;421;p51"/>
          <p:cNvGrpSpPr/>
          <p:nvPr/>
        </p:nvGrpSpPr>
        <p:grpSpPr>
          <a:xfrm>
            <a:off x="33425" y="965563"/>
            <a:ext cx="9032025" cy="3763799"/>
            <a:chOff x="33425" y="965563"/>
            <a:chExt cx="9032025" cy="3763799"/>
          </a:xfrm>
        </p:grpSpPr>
        <p:grpSp>
          <p:nvGrpSpPr>
            <p:cNvPr id="422" name="Google Shape;422;p51"/>
            <p:cNvGrpSpPr/>
            <p:nvPr/>
          </p:nvGrpSpPr>
          <p:grpSpPr>
            <a:xfrm>
              <a:off x="33425" y="965563"/>
              <a:ext cx="9032025" cy="3763799"/>
              <a:chOff x="242325" y="948838"/>
              <a:chExt cx="9032025" cy="3763799"/>
            </a:xfrm>
          </p:grpSpPr>
          <p:pic>
            <p:nvPicPr>
              <p:cNvPr id="423" name="Google Shape;423;p51" title="grid_pred_2010_2017_2021_2023 (1).png"/>
              <p:cNvPicPr preferRelativeResize="0"/>
              <p:nvPr/>
            </p:nvPicPr>
            <p:blipFill rotWithShape="1">
              <a:blip r:embed="rId3">
                <a:alphaModFix/>
              </a:blip>
              <a:srcRect b="51770" l="0" r="10482" t="2600"/>
              <a:stretch/>
            </p:blipFill>
            <p:spPr>
              <a:xfrm>
                <a:off x="242325" y="1746225"/>
                <a:ext cx="4328026" cy="230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4" name="Google Shape;424;p51" title="grid_pred_2010_2017_2021_2023 (1).png"/>
              <p:cNvPicPr preferRelativeResize="0"/>
              <p:nvPr/>
            </p:nvPicPr>
            <p:blipFill rotWithShape="1">
              <a:blip r:embed="rId3">
                <a:alphaModFix/>
              </a:blip>
              <a:srcRect b="0" l="7735" r="10404" t="50107"/>
              <a:stretch/>
            </p:blipFill>
            <p:spPr>
              <a:xfrm>
                <a:off x="4570350" y="1746225"/>
                <a:ext cx="3935324" cy="25007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5" name="Google Shape;425;p51" title="grid_pred_2010_2017_2021_2023 (1).png"/>
              <p:cNvPicPr preferRelativeResize="0"/>
              <p:nvPr/>
            </p:nvPicPr>
            <p:blipFill rotWithShape="1">
              <a:blip r:embed="rId3">
                <a:alphaModFix/>
              </a:blip>
              <a:srcRect b="21559" l="89973" r="0" t="28067"/>
              <a:stretch/>
            </p:blipFill>
            <p:spPr>
              <a:xfrm>
                <a:off x="8555800" y="948838"/>
                <a:ext cx="718550" cy="37637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6" name="Google Shape;426;p51" title="grid_pred_2010_2017_2021_2023 (1).png"/>
            <p:cNvPicPr preferRelativeResize="0"/>
            <p:nvPr/>
          </p:nvPicPr>
          <p:blipFill rotWithShape="1">
            <a:blip r:embed="rId3">
              <a:alphaModFix/>
            </a:blip>
            <a:srcRect b="0" l="7735" r="10404" t="95546"/>
            <a:stretch/>
          </p:blipFill>
          <p:spPr>
            <a:xfrm>
              <a:off x="409400" y="4068974"/>
              <a:ext cx="3918600" cy="222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7" name="Google Shape;427;p51"/>
          <p:cNvSpPr txBox="1"/>
          <p:nvPr/>
        </p:nvSpPr>
        <p:spPr>
          <a:xfrm>
            <a:off x="1152950" y="1383525"/>
            <a:ext cx="7713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2010</a:t>
            </a:r>
            <a:endParaRPr sz="15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28" name="Google Shape;428;p51"/>
          <p:cNvSpPr txBox="1"/>
          <p:nvPr/>
        </p:nvSpPr>
        <p:spPr>
          <a:xfrm>
            <a:off x="3055550" y="1383525"/>
            <a:ext cx="7713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2017</a:t>
            </a:r>
            <a:endParaRPr sz="15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29" name="Google Shape;429;p51"/>
          <p:cNvSpPr txBox="1"/>
          <p:nvPr/>
        </p:nvSpPr>
        <p:spPr>
          <a:xfrm>
            <a:off x="4958150" y="1383525"/>
            <a:ext cx="7713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2021</a:t>
            </a:r>
            <a:endParaRPr sz="15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30" name="Google Shape;430;p51"/>
          <p:cNvSpPr txBox="1"/>
          <p:nvPr/>
        </p:nvSpPr>
        <p:spPr>
          <a:xfrm>
            <a:off x="6963200" y="1383525"/>
            <a:ext cx="7713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2023</a:t>
            </a:r>
            <a:endParaRPr sz="15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2"/>
          <p:cNvSpPr txBox="1"/>
          <p:nvPr>
            <p:ph idx="4294967295" type="ctrTitle"/>
          </p:nvPr>
        </p:nvSpPr>
        <p:spPr>
          <a:xfrm>
            <a:off x="534800" y="198825"/>
            <a:ext cx="2713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4</a:t>
            </a:r>
            <a:r>
              <a:rPr lang="en" sz="3000"/>
              <a:t>.  Results</a:t>
            </a:r>
            <a:endParaRPr sz="3000"/>
          </a:p>
        </p:txBody>
      </p:sp>
      <p:sp>
        <p:nvSpPr>
          <p:cNvPr id="436" name="Google Shape;436;p52"/>
          <p:cNvSpPr txBox="1"/>
          <p:nvPr>
            <p:ph idx="4294967295" type="ctrTitle"/>
          </p:nvPr>
        </p:nvSpPr>
        <p:spPr>
          <a:xfrm>
            <a:off x="768950" y="815025"/>
            <a:ext cx="49551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</a:t>
            </a:r>
            <a:r>
              <a:rPr lang="en" sz="1900"/>
              <a:t>)  Changes over years</a:t>
            </a:r>
            <a:endParaRPr sz="1900"/>
          </a:p>
        </p:txBody>
      </p:sp>
      <p:pic>
        <p:nvPicPr>
          <p:cNvPr id="437" name="Google Shape;437;p52" title="grid_diff_2010_2017_2021_2023 (1).png"/>
          <p:cNvPicPr preferRelativeResize="0"/>
          <p:nvPr/>
        </p:nvPicPr>
        <p:blipFill rotWithShape="1">
          <a:blip r:embed="rId3">
            <a:alphaModFix/>
          </a:blip>
          <a:srcRect b="6489" l="0" r="0" t="0"/>
          <a:stretch/>
        </p:blipFill>
        <p:spPr>
          <a:xfrm>
            <a:off x="0" y="1307500"/>
            <a:ext cx="9144001" cy="368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 txBox="1"/>
          <p:nvPr>
            <p:ph idx="4294967295" type="ctrTitle"/>
          </p:nvPr>
        </p:nvSpPr>
        <p:spPr>
          <a:xfrm>
            <a:off x="534800" y="198825"/>
            <a:ext cx="34593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5</a:t>
            </a:r>
            <a:r>
              <a:rPr lang="en" sz="3000"/>
              <a:t>.  Discussion</a:t>
            </a:r>
            <a:endParaRPr sz="3000"/>
          </a:p>
        </p:txBody>
      </p:sp>
      <p:sp>
        <p:nvSpPr>
          <p:cNvPr id="443" name="Google Shape;443;p53"/>
          <p:cNvSpPr txBox="1"/>
          <p:nvPr/>
        </p:nvSpPr>
        <p:spPr>
          <a:xfrm>
            <a:off x="353750" y="1565200"/>
            <a:ext cx="4502100" cy="23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Thick earth soils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andy, highly permeable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Low loam content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Low values → unbalanced soil 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Deeper groundwater tables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Actor"/>
              <a:buChar char="○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P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roxy for elevation</a:t>
            </a:r>
            <a:endParaRPr b="1" sz="1600">
              <a:solidFill>
                <a:schemeClr val="dk1"/>
              </a:solidFill>
              <a:highlight>
                <a:srgbClr val="FFE599"/>
              </a:highlight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44" name="Google Shape;444;p53"/>
          <p:cNvSpPr txBox="1"/>
          <p:nvPr>
            <p:ph idx="4294967295" type="ctrTitle"/>
          </p:nvPr>
        </p:nvSpPr>
        <p:spPr>
          <a:xfrm>
            <a:off x="752225" y="1032225"/>
            <a:ext cx="49047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</a:t>
            </a:r>
            <a:r>
              <a:rPr lang="en" sz="1900"/>
              <a:t>)  Feature importance insights</a:t>
            </a:r>
            <a:endParaRPr sz="1900"/>
          </a:p>
        </p:txBody>
      </p:sp>
      <p:pic>
        <p:nvPicPr>
          <p:cNvPr id="445" name="Google Shape;445;p53"/>
          <p:cNvPicPr preferRelativeResize="0"/>
          <p:nvPr/>
        </p:nvPicPr>
        <p:blipFill rotWithShape="1">
          <a:blip r:embed="rId3">
            <a:alphaModFix/>
          </a:blip>
          <a:srcRect b="3456" l="0" r="3735" t="0"/>
          <a:stretch/>
        </p:blipFill>
        <p:spPr>
          <a:xfrm>
            <a:off x="6713224" y="1586124"/>
            <a:ext cx="2307900" cy="272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850" y="1656625"/>
            <a:ext cx="2307901" cy="25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3"/>
          <p:cNvSpPr txBox="1"/>
          <p:nvPr/>
        </p:nvSpPr>
        <p:spPr>
          <a:xfrm>
            <a:off x="7312025" y="4324350"/>
            <a:ext cx="1100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Soil type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48" name="Google Shape;448;p53"/>
          <p:cNvSpPr txBox="1"/>
          <p:nvPr/>
        </p:nvSpPr>
        <p:spPr>
          <a:xfrm>
            <a:off x="5077575" y="4324350"/>
            <a:ext cx="1260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Elevation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4"/>
          <p:cNvSpPr txBox="1"/>
          <p:nvPr>
            <p:ph idx="4294967295" type="ctrTitle"/>
          </p:nvPr>
        </p:nvSpPr>
        <p:spPr>
          <a:xfrm>
            <a:off x="534800" y="198825"/>
            <a:ext cx="34593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5.  Discussion</a:t>
            </a:r>
            <a:endParaRPr sz="3000"/>
          </a:p>
        </p:txBody>
      </p:sp>
      <p:sp>
        <p:nvSpPr>
          <p:cNvPr id="454" name="Google Shape;454;p54"/>
          <p:cNvSpPr txBox="1"/>
          <p:nvPr>
            <p:ph idx="4294967295" type="ctrTitle"/>
          </p:nvPr>
        </p:nvSpPr>
        <p:spPr>
          <a:xfrm>
            <a:off x="781550" y="1010525"/>
            <a:ext cx="49047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b</a:t>
            </a:r>
            <a:r>
              <a:rPr lang="en" sz="1900"/>
              <a:t>)  Spatial trends</a:t>
            </a:r>
            <a:endParaRPr sz="1900"/>
          </a:p>
        </p:txBody>
      </p:sp>
      <p:sp>
        <p:nvSpPr>
          <p:cNvPr id="455" name="Google Shape;455;p54"/>
          <p:cNvSpPr txBox="1"/>
          <p:nvPr/>
        </p:nvSpPr>
        <p:spPr>
          <a:xfrm>
            <a:off x="184250" y="1534275"/>
            <a:ext cx="60993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High nitrate areas → 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nitrogen surplus after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year 2015 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[10]</a:t>
            </a:r>
            <a:b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</a:br>
            <a:endParaRPr b="1"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Region A: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dry, sandy soils, and low share of grasslands.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Region B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: more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grasslands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and higher proportion of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peat.</a:t>
            </a:r>
            <a:endParaRPr b="1"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Anomaly: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northern Drenthe (2023) → study limitation.</a:t>
            </a:r>
            <a:endParaRPr b="1"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456" name="Google Shape;456;p54"/>
          <p:cNvPicPr preferRelativeResize="0"/>
          <p:nvPr/>
        </p:nvPicPr>
        <p:blipFill rotWithShape="1">
          <a:blip r:embed="rId3">
            <a:alphaModFix/>
          </a:blip>
          <a:srcRect b="3456" l="0" r="3735" t="0"/>
          <a:stretch/>
        </p:blipFill>
        <p:spPr>
          <a:xfrm>
            <a:off x="6226150" y="1076975"/>
            <a:ext cx="2830476" cy="333814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4"/>
          <p:cNvSpPr/>
          <p:nvPr/>
        </p:nvSpPr>
        <p:spPr>
          <a:xfrm>
            <a:off x="8041250" y="1841325"/>
            <a:ext cx="886800" cy="1209600"/>
          </a:xfrm>
          <a:prstGeom prst="rect">
            <a:avLst/>
          </a:prstGeom>
          <a:noFill/>
          <a:ln cap="flat" cmpd="sng" w="28575">
            <a:solidFill>
              <a:srgbClr val="FD4F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58" name="Google Shape;458;p54"/>
          <p:cNvSpPr/>
          <p:nvPr/>
        </p:nvSpPr>
        <p:spPr>
          <a:xfrm>
            <a:off x="7408175" y="3265200"/>
            <a:ext cx="794700" cy="650700"/>
          </a:xfrm>
          <a:prstGeom prst="rect">
            <a:avLst/>
          </a:prstGeom>
          <a:noFill/>
          <a:ln cap="flat" cmpd="sng" w="28575">
            <a:solidFill>
              <a:srgbClr val="FD4F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59" name="Google Shape;459;p54"/>
          <p:cNvSpPr txBox="1"/>
          <p:nvPr/>
        </p:nvSpPr>
        <p:spPr>
          <a:xfrm>
            <a:off x="7887450" y="3189550"/>
            <a:ext cx="35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F4F"/>
                </a:solidFill>
                <a:latin typeface="Actor"/>
                <a:ea typeface="Actor"/>
                <a:cs typeface="Actor"/>
                <a:sym typeface="Actor"/>
              </a:rPr>
              <a:t>A</a:t>
            </a:r>
            <a:endParaRPr b="1" sz="1800">
              <a:solidFill>
                <a:srgbClr val="FD4F4F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60" name="Google Shape;460;p54"/>
          <p:cNvSpPr txBox="1"/>
          <p:nvPr/>
        </p:nvSpPr>
        <p:spPr>
          <a:xfrm>
            <a:off x="8574950" y="1765650"/>
            <a:ext cx="353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D4F4F"/>
                </a:solidFill>
                <a:latin typeface="Actor"/>
                <a:ea typeface="Actor"/>
                <a:cs typeface="Actor"/>
                <a:sym typeface="Actor"/>
              </a:rPr>
              <a:t>B</a:t>
            </a:r>
            <a:endParaRPr b="1" sz="1700">
              <a:solidFill>
                <a:srgbClr val="FD4F4F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5"/>
          <p:cNvSpPr txBox="1"/>
          <p:nvPr>
            <p:ph idx="4294967295" type="ctrTitle"/>
          </p:nvPr>
        </p:nvSpPr>
        <p:spPr>
          <a:xfrm>
            <a:off x="534800" y="198825"/>
            <a:ext cx="34593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5</a:t>
            </a:r>
            <a:r>
              <a:rPr lang="en" sz="3000"/>
              <a:t>.  Discussion</a:t>
            </a:r>
            <a:endParaRPr sz="3000"/>
          </a:p>
        </p:txBody>
      </p:sp>
      <p:sp>
        <p:nvSpPr>
          <p:cNvPr id="466" name="Google Shape;466;p55"/>
          <p:cNvSpPr txBox="1"/>
          <p:nvPr>
            <p:ph idx="4294967295" type="ctrTitle"/>
          </p:nvPr>
        </p:nvSpPr>
        <p:spPr>
          <a:xfrm>
            <a:off x="768950" y="984013"/>
            <a:ext cx="49047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</a:t>
            </a:r>
            <a:r>
              <a:rPr lang="en" sz="1900"/>
              <a:t>)  Limitations</a:t>
            </a:r>
            <a:endParaRPr sz="1900"/>
          </a:p>
        </p:txBody>
      </p:sp>
      <p:pic>
        <p:nvPicPr>
          <p:cNvPr id="467" name="Google Shape;4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5300" y="1670747"/>
            <a:ext cx="1047350" cy="10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5"/>
          <p:cNvSpPr txBox="1"/>
          <p:nvPr/>
        </p:nvSpPr>
        <p:spPr>
          <a:xfrm>
            <a:off x="534800" y="1540550"/>
            <a:ext cx="6617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Spatial mismatch between groundwater &amp; nitrate datasets (</a:t>
            </a:r>
            <a:r>
              <a:rPr i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≈ 0.6).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Models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underpredict nitrate values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above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6 mg/L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due to skewed nitrate dataset</a:t>
            </a:r>
            <a:b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</a:b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~34 % of variance remains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unexplained 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→ Lack of fertilizer input data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6"/>
          <p:cNvSpPr txBox="1"/>
          <p:nvPr>
            <p:ph idx="4294967295" type="ctrTitle"/>
          </p:nvPr>
        </p:nvSpPr>
        <p:spPr>
          <a:xfrm>
            <a:off x="534800" y="198825"/>
            <a:ext cx="34593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6</a:t>
            </a:r>
            <a:r>
              <a:rPr lang="en" sz="3000"/>
              <a:t>.  Conclusion</a:t>
            </a:r>
            <a:endParaRPr sz="3000"/>
          </a:p>
        </p:txBody>
      </p:sp>
      <p:sp>
        <p:nvSpPr>
          <p:cNvPr id="474" name="Google Shape;474;p56"/>
          <p:cNvSpPr txBox="1"/>
          <p:nvPr/>
        </p:nvSpPr>
        <p:spPr>
          <a:xfrm>
            <a:off x="616600" y="1125425"/>
            <a:ext cx="8014500" cy="16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Random Forest 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and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XGBoost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outperformed Linear Regression</a:t>
            </a:r>
            <a:endParaRPr b="1"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Ensemble model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performed best →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R² = 0.66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Key predictors: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thick soil types, loam content, and groundwater depth.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Highest nitrate risk: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South and North-East of the Netherlands.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75" name="Google Shape;475;p56"/>
          <p:cNvSpPr txBox="1"/>
          <p:nvPr/>
        </p:nvSpPr>
        <p:spPr>
          <a:xfrm>
            <a:off x="332500" y="3198100"/>
            <a:ext cx="7880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Future work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: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Actor"/>
              <a:buChar char="○"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Add agricultural practice, and fertilizer data</a:t>
            </a:r>
            <a:b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</a:b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→ Capture finer-scale variability and improve predictions.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/>
          <p:nvPr/>
        </p:nvSpPr>
        <p:spPr>
          <a:xfrm>
            <a:off x="3279650" y="1834600"/>
            <a:ext cx="2913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Thank you!</a:t>
            </a:r>
            <a:endParaRPr b="1" sz="40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481" name="Google Shape;481;p57"/>
          <p:cNvPicPr preferRelativeResize="0"/>
          <p:nvPr/>
        </p:nvPicPr>
        <p:blipFill rotWithShape="1">
          <a:blip r:embed="rId3">
            <a:alphaModFix/>
          </a:blip>
          <a:srcRect b="13043" l="0" r="0" t="0"/>
          <a:stretch/>
        </p:blipFill>
        <p:spPr>
          <a:xfrm>
            <a:off x="7020675" y="3889100"/>
            <a:ext cx="1442525" cy="12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idx="4294967295" type="ctrTitle"/>
          </p:nvPr>
        </p:nvSpPr>
        <p:spPr>
          <a:xfrm>
            <a:off x="534800" y="198825"/>
            <a:ext cx="2713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Motivation</a:t>
            </a:r>
            <a:endParaRPr sz="3000"/>
          </a:p>
        </p:txBody>
      </p:sp>
      <p:sp>
        <p:nvSpPr>
          <p:cNvPr id="217" name="Google Shape;217;p31"/>
          <p:cNvSpPr txBox="1"/>
          <p:nvPr/>
        </p:nvSpPr>
        <p:spPr>
          <a:xfrm>
            <a:off x="294600" y="1010025"/>
            <a:ext cx="74604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CE5CD"/>
                </a:highlight>
                <a:latin typeface="Actor"/>
                <a:ea typeface="Actor"/>
                <a:cs typeface="Actor"/>
                <a:sym typeface="Actor"/>
              </a:rPr>
              <a:t>Nitrate leaching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→ The process of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washing nitrogen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out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through the soil with water.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1719375" y="1398550"/>
            <a:ext cx="664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→ Happens when the soil contains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more nitrate than plants can absorb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.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323250" y="1884425"/>
            <a:ext cx="4947300" cy="18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Why is it a problem?</a:t>
            </a:r>
            <a:endParaRPr b="1"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Leads to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groundwater pollution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Causes algal blooms and fish die-off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Actor"/>
              <a:buChar char="●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Risks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public health 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(e.g., blue baby syndrome)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226" y="1955601"/>
            <a:ext cx="3589325" cy="238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4954350" y="4643050"/>
            <a:ext cx="37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ctor"/>
                <a:ea typeface="Actor"/>
                <a:cs typeface="Actor"/>
                <a:sym typeface="Actor"/>
              </a:rPr>
              <a:t>Source:</a:t>
            </a:r>
            <a:endParaRPr sz="700"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ctor"/>
                <a:ea typeface="Actor"/>
                <a:cs typeface="Actor"/>
                <a:sym typeface="Actor"/>
              </a:rPr>
              <a:t>https://nypost.com/2018/06/22/toxic-algae-blooms-becoming-more-common-across-us/</a:t>
            </a:r>
            <a:endParaRPr sz="700"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6318550" y="4377200"/>
            <a:ext cx="11127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Algal bloom</a:t>
            </a:r>
            <a:endParaRPr sz="12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/>
          <p:nvPr>
            <p:ph idx="4294967295" type="ctrTitle"/>
          </p:nvPr>
        </p:nvSpPr>
        <p:spPr>
          <a:xfrm>
            <a:off x="191475" y="1393048"/>
            <a:ext cx="5592300" cy="23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Work Sans Medium"/>
              <a:buChar char="●"/>
            </a:pPr>
            <a:r>
              <a:rPr lang="en" sz="2500"/>
              <a:t>Iulia Capralova</a:t>
            </a:r>
            <a:endParaRPr sz="25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i.capralova@student.rug.nl</a:t>
            </a:r>
            <a:endParaRPr sz="20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Juan Cardenas-Cartagena</a:t>
            </a:r>
            <a:endParaRPr sz="25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j.d.cardenas.cartagena@rug.nl</a:t>
            </a:r>
            <a:endParaRPr sz="2000"/>
          </a:p>
        </p:txBody>
      </p:sp>
      <p:grpSp>
        <p:nvGrpSpPr>
          <p:cNvPr id="487" name="Google Shape;487;p58"/>
          <p:cNvGrpSpPr/>
          <p:nvPr/>
        </p:nvGrpSpPr>
        <p:grpSpPr>
          <a:xfrm>
            <a:off x="5993450" y="705575"/>
            <a:ext cx="2935124" cy="3462551"/>
            <a:chOff x="6068125" y="538000"/>
            <a:chExt cx="2935124" cy="3462551"/>
          </a:xfrm>
        </p:grpSpPr>
        <p:pic>
          <p:nvPicPr>
            <p:cNvPr id="488" name="Google Shape;488;p58"/>
            <p:cNvPicPr preferRelativeResize="0"/>
            <p:nvPr/>
          </p:nvPicPr>
          <p:blipFill rotWithShape="1">
            <a:blip r:embed="rId3">
              <a:alphaModFix/>
            </a:blip>
            <a:srcRect b="0" l="0" r="0" t="21990"/>
            <a:stretch/>
          </p:blipFill>
          <p:spPr>
            <a:xfrm>
              <a:off x="6068125" y="1749950"/>
              <a:ext cx="2935124" cy="2250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58"/>
            <p:cNvPicPr preferRelativeResize="0"/>
            <p:nvPr/>
          </p:nvPicPr>
          <p:blipFill rotWithShape="1">
            <a:blip r:embed="rId4">
              <a:alphaModFix/>
            </a:blip>
            <a:srcRect b="13043" l="0" r="0" t="0"/>
            <a:stretch/>
          </p:blipFill>
          <p:spPr>
            <a:xfrm>
              <a:off x="6256625" y="538000"/>
              <a:ext cx="1442525" cy="125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58"/>
            <p:cNvPicPr preferRelativeResize="0"/>
            <p:nvPr/>
          </p:nvPicPr>
          <p:blipFill rotWithShape="1">
            <a:blip r:embed="rId5">
              <a:alphaModFix/>
            </a:blip>
            <a:srcRect b="16015" l="0" r="0" t="0"/>
            <a:stretch/>
          </p:blipFill>
          <p:spPr>
            <a:xfrm flipH="1">
              <a:off x="7858750" y="1017112"/>
              <a:ext cx="980375" cy="82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58"/>
            <p:cNvPicPr preferRelativeResize="0"/>
            <p:nvPr/>
          </p:nvPicPr>
          <p:blipFill rotWithShape="1">
            <a:blip r:embed="rId6">
              <a:alphaModFix/>
            </a:blip>
            <a:srcRect b="14228" l="15257" r="15167" t="17132"/>
            <a:stretch/>
          </p:blipFill>
          <p:spPr>
            <a:xfrm>
              <a:off x="8599200" y="2545025"/>
              <a:ext cx="239924" cy="23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58"/>
            <p:cNvPicPr preferRelativeResize="0"/>
            <p:nvPr/>
          </p:nvPicPr>
          <p:blipFill rotWithShape="1">
            <a:blip r:embed="rId6">
              <a:alphaModFix/>
            </a:blip>
            <a:srcRect b="14228" l="15257" r="15167" t="17132"/>
            <a:stretch/>
          </p:blipFill>
          <p:spPr>
            <a:xfrm>
              <a:off x="7607575" y="2591850"/>
              <a:ext cx="192451" cy="18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58"/>
            <p:cNvPicPr preferRelativeResize="0"/>
            <p:nvPr/>
          </p:nvPicPr>
          <p:blipFill rotWithShape="1">
            <a:blip r:embed="rId6">
              <a:alphaModFix/>
            </a:blip>
            <a:srcRect b="14228" l="15257" r="15167" t="17132"/>
            <a:stretch/>
          </p:blipFill>
          <p:spPr>
            <a:xfrm>
              <a:off x="7190150" y="2781725"/>
              <a:ext cx="377450" cy="372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58"/>
            <p:cNvPicPr preferRelativeResize="0"/>
            <p:nvPr/>
          </p:nvPicPr>
          <p:blipFill rotWithShape="1">
            <a:blip r:embed="rId6">
              <a:alphaModFix/>
            </a:blip>
            <a:srcRect b="14228" l="15257" r="15167" t="17132"/>
            <a:stretch/>
          </p:blipFill>
          <p:spPr>
            <a:xfrm>
              <a:off x="6908875" y="2475125"/>
              <a:ext cx="239924" cy="23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58"/>
            <p:cNvPicPr preferRelativeResize="0"/>
            <p:nvPr/>
          </p:nvPicPr>
          <p:blipFill rotWithShape="1">
            <a:blip r:embed="rId6">
              <a:alphaModFix/>
            </a:blip>
            <a:srcRect b="14228" l="15257" r="15167" t="17132"/>
            <a:stretch/>
          </p:blipFill>
          <p:spPr>
            <a:xfrm>
              <a:off x="6422775" y="2622375"/>
              <a:ext cx="161521" cy="159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6" name="Google Shape;496;p58"/>
          <p:cNvPicPr preferRelativeResize="0"/>
          <p:nvPr/>
        </p:nvPicPr>
        <p:blipFill rotWithShape="1">
          <a:blip r:embed="rId7">
            <a:alphaModFix/>
          </a:blip>
          <a:srcRect b="34466" l="0" r="0" t="34983"/>
          <a:stretch/>
        </p:blipFill>
        <p:spPr>
          <a:xfrm>
            <a:off x="232325" y="84925"/>
            <a:ext cx="1592201" cy="5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1525" y="84925"/>
            <a:ext cx="1374590" cy="5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/>
          <p:nvPr>
            <p:ph type="ctrTitle"/>
          </p:nvPr>
        </p:nvSpPr>
        <p:spPr>
          <a:xfrm>
            <a:off x="713225" y="652300"/>
            <a:ext cx="38235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References</a:t>
            </a:r>
            <a:endParaRPr sz="3000"/>
          </a:p>
        </p:txBody>
      </p:sp>
      <p:sp>
        <p:nvSpPr>
          <p:cNvPr id="503" name="Google Shape;503;p59"/>
          <p:cNvSpPr txBox="1"/>
          <p:nvPr/>
        </p:nvSpPr>
        <p:spPr>
          <a:xfrm>
            <a:off x="395550" y="1213475"/>
            <a:ext cx="8352900" cy="3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ctor"/>
              <a:buAutoNum type="arabicPeriod"/>
            </a:pPr>
            <a:r>
              <a:rPr lang="en" sz="9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European Commission. (2025). </a:t>
            </a:r>
            <a:r>
              <a:rPr i="1" lang="en" sz="9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CAP Strategic Plan: Netherlands</a:t>
            </a:r>
            <a:r>
              <a:rPr lang="en" sz="9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. Retrieved from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chemeClr val="hlink"/>
                </a:solidFill>
                <a:latin typeface="Actor"/>
                <a:ea typeface="Actor"/>
                <a:cs typeface="Actor"/>
                <a:sym typeface="Actor"/>
                <a:hlinkClick r:id="rId4"/>
              </a:rPr>
              <a:t>https://agriculture.ec.europa.eu/cap-my-country/cap-strategic-plans/netherlands_en</a:t>
            </a:r>
            <a:endParaRPr sz="900">
              <a:solidFill>
                <a:srgbClr val="22222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ctor"/>
              <a:buAutoNum type="arabicPeriod"/>
            </a:pPr>
            <a:r>
              <a:rPr lang="en" sz="9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Eurostat. (2022). </a:t>
            </a:r>
            <a:r>
              <a:rPr i="1" lang="en" sz="9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Agri-environmental indicator – livestock patterns</a:t>
            </a:r>
            <a:r>
              <a:rPr lang="en" sz="9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. Retrieved from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chemeClr val="hlink"/>
                </a:solidFill>
                <a:latin typeface="Actor"/>
                <a:ea typeface="Actor"/>
                <a:cs typeface="Actor"/>
                <a:sym typeface="Actor"/>
                <a:hlinkClick r:id="rId6"/>
              </a:rPr>
              <a:t>https://ec.europa.eu/eurostat/statistics-explained/index.php?title=Agri-environmental_indicator_-_livestock_patterns</a:t>
            </a:r>
            <a:endParaRPr sz="900">
              <a:solidFill>
                <a:srgbClr val="22222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ctor"/>
              <a:buAutoNum type="arabicPeriod"/>
            </a:pPr>
            <a:r>
              <a:rPr lang="en" sz="9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Eurostat. (2024). </a:t>
            </a:r>
            <a:r>
              <a:rPr i="1" lang="en" sz="9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Fertiliser consumption (aei_fm_usefert)</a:t>
            </a:r>
            <a:r>
              <a:rPr lang="en" sz="9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. Retrieved from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chemeClr val="hlink"/>
                </a:solidFill>
                <a:latin typeface="Actor"/>
                <a:ea typeface="Actor"/>
                <a:cs typeface="Actor"/>
                <a:sym typeface="Actor"/>
                <a:hlinkClick r:id="rId8"/>
              </a:rPr>
              <a:t>https://ec.europa.eu/eurostat/databrowser/view/aei_fm_usefert/default/bar?lang=en</a:t>
            </a:r>
            <a:endParaRPr sz="900">
              <a:solidFill>
                <a:srgbClr val="22222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ctor"/>
              <a:buAutoNum type="arabicPeriod"/>
            </a:pPr>
            <a:r>
              <a:rPr lang="en" sz="9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Delta Programme. (2024). </a:t>
            </a:r>
            <a:r>
              <a:rPr i="1" lang="en" sz="9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Elevated Sandy Soils</a:t>
            </a:r>
            <a:r>
              <a:rPr lang="en" sz="9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. Retrieved from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chemeClr val="hlink"/>
                </a:solidFill>
                <a:latin typeface="Actor"/>
                <a:ea typeface="Actor"/>
                <a:cs typeface="Actor"/>
                <a:sym typeface="Actor"/>
                <a:hlinkClick r:id="rId10"/>
              </a:rPr>
              <a:t>https://english.deltaprogramma.nl/areas/elevated-sandy-soils</a:t>
            </a:r>
            <a:endParaRPr sz="900">
              <a:solidFill>
                <a:srgbClr val="22222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ctor"/>
              <a:buAutoNum type="arabicPeriod"/>
            </a:pPr>
            <a:r>
              <a:rPr lang="en" sz="900">
                <a:solidFill>
                  <a:srgbClr val="222222"/>
                </a:solidFill>
                <a:latin typeface="Actor"/>
                <a:ea typeface="Actor"/>
                <a:cs typeface="Actor"/>
                <a:sym typeface="Actor"/>
              </a:rPr>
              <a:t>Van Drecht, G. (1993). Modelling of regional scale nitrate leaching from agricultural soils, The Netherlands. </a:t>
            </a:r>
            <a:r>
              <a:rPr i="1" lang="en" sz="900">
                <a:solidFill>
                  <a:srgbClr val="222222"/>
                </a:solidFill>
                <a:latin typeface="Actor"/>
                <a:ea typeface="Actor"/>
                <a:cs typeface="Actor"/>
                <a:sym typeface="Actor"/>
              </a:rPr>
              <a:t>Applied geochemistry</a:t>
            </a:r>
            <a:r>
              <a:rPr lang="en" sz="900">
                <a:solidFill>
                  <a:srgbClr val="222222"/>
                </a:solidFill>
                <a:latin typeface="Actor"/>
                <a:ea typeface="Actor"/>
                <a:cs typeface="Actor"/>
                <a:sym typeface="Actor"/>
              </a:rPr>
              <a:t>, </a:t>
            </a:r>
            <a:r>
              <a:rPr i="1" lang="en" sz="900">
                <a:solidFill>
                  <a:srgbClr val="222222"/>
                </a:solidFill>
                <a:latin typeface="Actor"/>
                <a:ea typeface="Actor"/>
                <a:cs typeface="Actor"/>
                <a:sym typeface="Actor"/>
              </a:rPr>
              <a:t>8</a:t>
            </a:r>
            <a:r>
              <a:rPr lang="en" sz="900">
                <a:solidFill>
                  <a:srgbClr val="222222"/>
                </a:solidFill>
                <a:latin typeface="Actor"/>
                <a:ea typeface="Actor"/>
                <a:cs typeface="Actor"/>
                <a:sym typeface="Actor"/>
              </a:rPr>
              <a:t>, 175-178.</a:t>
            </a:r>
            <a:endParaRPr sz="900">
              <a:solidFill>
                <a:srgbClr val="22222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ctor"/>
              <a:buAutoNum type="arabicPeriod"/>
            </a:pPr>
            <a:r>
              <a:rPr lang="en" sz="900">
                <a:solidFill>
                  <a:srgbClr val="222222"/>
                </a:solidFill>
                <a:latin typeface="Actor"/>
                <a:ea typeface="Actor"/>
                <a:cs typeface="Actor"/>
                <a:sym typeface="Actor"/>
              </a:rPr>
              <a:t>Verloop, J., van den Brink, C., &amp; Gielen, J. (2025). </a:t>
            </a:r>
            <a:r>
              <a:rPr i="1" lang="en" sz="900">
                <a:solidFill>
                  <a:srgbClr val="222222"/>
                </a:solidFill>
                <a:latin typeface="Actor"/>
                <a:ea typeface="Actor"/>
                <a:cs typeface="Actor"/>
                <a:sym typeface="Actor"/>
              </a:rPr>
              <a:t>Effectiveness of Voluntary Nutrient Management Measures to Reduce Nitrate Leaching on Dairy Farms Using Soil N Surplus as an Indicator</a:t>
            </a:r>
            <a:r>
              <a:rPr lang="en" sz="900">
                <a:solidFill>
                  <a:srgbClr val="222222"/>
                </a:solidFill>
                <a:latin typeface="Actor"/>
                <a:ea typeface="Actor"/>
                <a:cs typeface="Actor"/>
                <a:sym typeface="Actor"/>
              </a:rPr>
              <a:t>. </a:t>
            </a:r>
            <a:r>
              <a:rPr i="1" lang="en" sz="900">
                <a:solidFill>
                  <a:srgbClr val="222222"/>
                </a:solidFill>
                <a:latin typeface="Actor"/>
                <a:ea typeface="Actor"/>
                <a:cs typeface="Actor"/>
                <a:sym typeface="Actor"/>
              </a:rPr>
              <a:t>Water</a:t>
            </a:r>
            <a:r>
              <a:rPr lang="en" sz="900">
                <a:solidFill>
                  <a:srgbClr val="222222"/>
                </a:solidFill>
                <a:latin typeface="Actor"/>
                <a:ea typeface="Actor"/>
                <a:cs typeface="Actor"/>
                <a:sym typeface="Actor"/>
              </a:rPr>
              <a:t>, </a:t>
            </a:r>
            <a:r>
              <a:rPr i="1" lang="en" sz="900">
                <a:solidFill>
                  <a:srgbClr val="222222"/>
                </a:solidFill>
                <a:latin typeface="Actor"/>
                <a:ea typeface="Actor"/>
                <a:cs typeface="Actor"/>
                <a:sym typeface="Actor"/>
              </a:rPr>
              <a:t>17 </a:t>
            </a:r>
            <a:r>
              <a:rPr lang="en" sz="900">
                <a:solidFill>
                  <a:srgbClr val="222222"/>
                </a:solidFill>
                <a:latin typeface="Actor"/>
                <a:ea typeface="Actor"/>
                <a:cs typeface="Actor"/>
                <a:sym typeface="Actor"/>
              </a:rPr>
              <a:t>(3), 455.</a:t>
            </a:r>
            <a:endParaRPr sz="900">
              <a:solidFill>
                <a:srgbClr val="22222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ctor"/>
              <a:buAutoNum type="arabicPeriod"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Actor"/>
                <a:ea typeface="Actor"/>
                <a:cs typeface="Actor"/>
                <a:sym typeface="Actor"/>
              </a:rPr>
              <a:t>D'Agostino, V., Greene, E. A., Passarella, G., &amp; Vurro, M. (1998). Spatial and temporal study of nitrate concentration in groundwater by means of coregionalization. </a:t>
            </a:r>
            <a:r>
              <a:rPr i="1" lang="en" sz="900">
                <a:solidFill>
                  <a:srgbClr val="222222"/>
                </a:solidFill>
                <a:highlight>
                  <a:srgbClr val="FFFFFF"/>
                </a:highlight>
                <a:latin typeface="Actor"/>
                <a:ea typeface="Actor"/>
                <a:cs typeface="Actor"/>
                <a:sym typeface="Actor"/>
              </a:rPr>
              <a:t>Environmental geology</a:t>
            </a: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Actor"/>
                <a:ea typeface="Actor"/>
                <a:cs typeface="Actor"/>
                <a:sym typeface="Actor"/>
              </a:rPr>
              <a:t>, </a:t>
            </a:r>
            <a:r>
              <a:rPr i="1" lang="en" sz="900">
                <a:solidFill>
                  <a:srgbClr val="222222"/>
                </a:solidFill>
                <a:highlight>
                  <a:srgbClr val="FFFFFF"/>
                </a:highlight>
                <a:latin typeface="Actor"/>
                <a:ea typeface="Actor"/>
                <a:cs typeface="Actor"/>
                <a:sym typeface="Actor"/>
              </a:rPr>
              <a:t>36</a:t>
            </a: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Actor"/>
                <a:ea typeface="Actor"/>
                <a:cs typeface="Actor"/>
                <a:sym typeface="Actor"/>
              </a:rPr>
              <a:t>(3), 285-295.</a:t>
            </a:r>
            <a:endParaRPr sz="9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ctor"/>
              <a:buAutoNum type="arabicPeriod"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Actor"/>
                <a:ea typeface="Actor"/>
                <a:cs typeface="Actor"/>
                <a:sym typeface="Actor"/>
              </a:rPr>
              <a:t>Boumans, L. J., Fraters, D., &amp; Van Drecht, G. (2005). Nitrate leaching in agriculture to upper groundwater in the sandy regions of the Netherlands during the 1992–1995 period. </a:t>
            </a:r>
            <a:r>
              <a:rPr i="1" lang="en" sz="900">
                <a:solidFill>
                  <a:srgbClr val="222222"/>
                </a:solidFill>
                <a:highlight>
                  <a:srgbClr val="FFFFFF"/>
                </a:highlight>
                <a:latin typeface="Actor"/>
                <a:ea typeface="Actor"/>
                <a:cs typeface="Actor"/>
                <a:sym typeface="Actor"/>
              </a:rPr>
              <a:t>Environmental Monitoring and Assessment</a:t>
            </a: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Actor"/>
                <a:ea typeface="Actor"/>
                <a:cs typeface="Actor"/>
                <a:sym typeface="Actor"/>
              </a:rPr>
              <a:t>, </a:t>
            </a:r>
            <a:r>
              <a:rPr i="1" lang="en" sz="900">
                <a:solidFill>
                  <a:srgbClr val="222222"/>
                </a:solidFill>
                <a:highlight>
                  <a:srgbClr val="FFFFFF"/>
                </a:highlight>
                <a:latin typeface="Actor"/>
                <a:ea typeface="Actor"/>
                <a:cs typeface="Actor"/>
                <a:sym typeface="Actor"/>
              </a:rPr>
              <a:t>102</a:t>
            </a: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Actor"/>
                <a:ea typeface="Actor"/>
                <a:cs typeface="Actor"/>
                <a:sym typeface="Actor"/>
              </a:rPr>
              <a:t>, 225-241.</a:t>
            </a:r>
            <a:endParaRPr sz="9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ctor"/>
              <a:buAutoNum type="arabicPeriod"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Actor"/>
                <a:ea typeface="Actor"/>
                <a:cs typeface="Actor"/>
                <a:sym typeface="Actor"/>
              </a:rPr>
              <a:t>Spijker, J., Fraters, D., &amp; Vrijhoef, A. (2021). A machine learning based modelling framework to predict nitrate leaching from agricultural soils across the Netherlands. </a:t>
            </a:r>
            <a:r>
              <a:rPr i="1" lang="en" sz="900">
                <a:solidFill>
                  <a:srgbClr val="222222"/>
                </a:solidFill>
                <a:highlight>
                  <a:srgbClr val="FFFFFF"/>
                </a:highlight>
                <a:latin typeface="Actor"/>
                <a:ea typeface="Actor"/>
                <a:cs typeface="Actor"/>
                <a:sym typeface="Actor"/>
              </a:rPr>
              <a:t>Environmental Research Communications</a:t>
            </a: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Actor"/>
                <a:ea typeface="Actor"/>
                <a:cs typeface="Actor"/>
                <a:sym typeface="Actor"/>
              </a:rPr>
              <a:t>, </a:t>
            </a:r>
            <a:r>
              <a:rPr i="1" lang="en" sz="900">
                <a:solidFill>
                  <a:srgbClr val="222222"/>
                </a:solidFill>
                <a:highlight>
                  <a:srgbClr val="FFFFFF"/>
                </a:highlight>
                <a:latin typeface="Actor"/>
                <a:ea typeface="Actor"/>
                <a:cs typeface="Actor"/>
                <a:sym typeface="Actor"/>
              </a:rPr>
              <a:t>3</a:t>
            </a: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Actor"/>
                <a:ea typeface="Actor"/>
                <a:cs typeface="Actor"/>
                <a:sym typeface="Actor"/>
              </a:rPr>
              <a:t>(4), 045002.</a:t>
            </a:r>
            <a:endParaRPr sz="900">
              <a:solidFill>
                <a:srgbClr val="222222"/>
              </a:solidFill>
              <a:highlight>
                <a:srgbClr val="FFFFFF"/>
              </a:highlight>
              <a:latin typeface="Actor"/>
              <a:ea typeface="Actor"/>
              <a:cs typeface="Actor"/>
              <a:sym typeface="Actor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390"/>
              </a:spcBef>
              <a:spcAft>
                <a:spcPts val="0"/>
              </a:spcAft>
              <a:buClr>
                <a:srgbClr val="222222"/>
              </a:buClr>
              <a:buSzPts val="900"/>
              <a:buFont typeface="Actor"/>
              <a:buAutoNum type="arabicPeriod"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Actor"/>
                <a:ea typeface="Actor"/>
                <a:cs typeface="Actor"/>
                <a:sym typeface="Actor"/>
              </a:rPr>
              <a:t>B. Fraters, A. Hooijboer, A. Vrijhoef, A. Plette, N. Van Duijnhoven, J. Rozemeijer, M. Gosseling, C. Daatselaar, J. Roskam, H. Begeman, Agricultural practices and water quality in the netherlands; status (2016-2019) and trend (1992-2019) (2021).</a:t>
            </a:r>
            <a:endParaRPr sz="900">
              <a:solidFill>
                <a:srgbClr val="222222"/>
              </a:solidFill>
              <a:highlight>
                <a:srgbClr val="FFFFFF"/>
              </a:highlight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idx="4294967295" type="ctrTitle"/>
          </p:nvPr>
        </p:nvSpPr>
        <p:spPr>
          <a:xfrm>
            <a:off x="534800" y="198825"/>
            <a:ext cx="2713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Motivation</a:t>
            </a:r>
            <a:endParaRPr sz="3000"/>
          </a:p>
        </p:txBody>
      </p:sp>
      <p:sp>
        <p:nvSpPr>
          <p:cNvPr id="228" name="Google Shape;228;p32"/>
          <p:cNvSpPr txBox="1"/>
          <p:nvPr/>
        </p:nvSpPr>
        <p:spPr>
          <a:xfrm>
            <a:off x="294600" y="1010025"/>
            <a:ext cx="74604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CE5CD"/>
                </a:highlight>
                <a:latin typeface="Actor"/>
                <a:ea typeface="Actor"/>
                <a:cs typeface="Actor"/>
                <a:sym typeface="Actor"/>
              </a:rPr>
              <a:t>Nitrate leaching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→ The process of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washing nitrogen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out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through the soil with water.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1719375" y="1398550"/>
            <a:ext cx="664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→ Happens when the soil contains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more nitrate than plants can absorb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.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6318550" y="4377200"/>
            <a:ext cx="11127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Algal bloom</a:t>
            </a:r>
            <a:endParaRPr sz="12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200" y="2267900"/>
            <a:ext cx="2368850" cy="263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1719375" y="1773675"/>
            <a:ext cx="68967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→ Can be monitored by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sampling groundwater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through </a:t>
            </a:r>
            <a:r>
              <a:rPr b="1" lang="en" sz="1600" u="sng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monitoring wells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.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33" name="Google Shape;233;p32"/>
          <p:cNvSpPr txBox="1"/>
          <p:nvPr/>
        </p:nvSpPr>
        <p:spPr>
          <a:xfrm>
            <a:off x="2338650" y="4866600"/>
            <a:ext cx="4210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Source: https://books.gw-project.org/domestic-wells-introduction-and-overview/chapter/drilled-wells/</a:t>
            </a:r>
            <a:endParaRPr sz="7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234" name="Google Shape;234;p32"/>
          <p:cNvPicPr preferRelativeResize="0"/>
          <p:nvPr/>
        </p:nvPicPr>
        <p:blipFill rotWithShape="1">
          <a:blip r:embed="rId4">
            <a:alphaModFix/>
          </a:blip>
          <a:srcRect b="0" l="0" r="0" t="7235"/>
          <a:stretch/>
        </p:blipFill>
        <p:spPr>
          <a:xfrm>
            <a:off x="5125150" y="2267900"/>
            <a:ext cx="2187900" cy="26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idx="4294967295" type="ctrTitle"/>
          </p:nvPr>
        </p:nvSpPr>
        <p:spPr>
          <a:xfrm>
            <a:off x="371000" y="1235375"/>
            <a:ext cx="4696500" cy="25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Actor"/>
                <a:ea typeface="Actor"/>
                <a:cs typeface="Actor"/>
                <a:sym typeface="Actor"/>
              </a:rPr>
              <a:t>Relevance for the Netherlands:</a:t>
            </a:r>
            <a:endParaRPr sz="1600"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ctor"/>
              <a:buChar char="●"/>
            </a:pPr>
            <a:r>
              <a:rPr b="1" lang="en" sz="1600">
                <a:latin typeface="Actor"/>
                <a:ea typeface="Actor"/>
                <a:cs typeface="Actor"/>
                <a:sym typeface="Actor"/>
              </a:rPr>
              <a:t>66% </a:t>
            </a:r>
            <a:r>
              <a:rPr lang="en" sz="1600">
                <a:latin typeface="Actor"/>
                <a:ea typeface="Actor"/>
                <a:cs typeface="Actor"/>
                <a:sym typeface="Actor"/>
              </a:rPr>
              <a:t>of the land area is used for </a:t>
            </a:r>
            <a:r>
              <a:rPr b="1" lang="en" sz="1600">
                <a:latin typeface="Actor"/>
                <a:ea typeface="Actor"/>
                <a:cs typeface="Actor"/>
                <a:sym typeface="Actor"/>
              </a:rPr>
              <a:t>agriculture</a:t>
            </a:r>
            <a:r>
              <a:rPr lang="en" sz="1600"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action="ppaction://hlinksldjump" r:id="rId3"/>
              </a:rPr>
              <a:t>[1]</a:t>
            </a:r>
            <a:endParaRPr b="1" sz="1600"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ctor"/>
              <a:buChar char="●"/>
            </a:pPr>
            <a:r>
              <a:rPr lang="en" sz="1600">
                <a:latin typeface="Actor"/>
                <a:ea typeface="Actor"/>
                <a:cs typeface="Actor"/>
                <a:sym typeface="Actor"/>
              </a:rPr>
              <a:t>Highest </a:t>
            </a:r>
            <a:r>
              <a:rPr b="1" lang="en" sz="1600">
                <a:latin typeface="Actor"/>
                <a:ea typeface="Actor"/>
                <a:cs typeface="Actor"/>
                <a:sym typeface="Actor"/>
              </a:rPr>
              <a:t>livestock density</a:t>
            </a:r>
            <a:r>
              <a:rPr lang="en" sz="1600">
                <a:latin typeface="Actor"/>
                <a:ea typeface="Actor"/>
                <a:cs typeface="Actor"/>
                <a:sym typeface="Actor"/>
              </a:rPr>
              <a:t> of EU countries </a:t>
            </a: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action="ppaction://hlinksldjump" r:id="rId4"/>
              </a:rPr>
              <a:t>[2]</a:t>
            </a:r>
            <a:endParaRPr sz="2000"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ctor"/>
              <a:buChar char="●"/>
            </a:pPr>
            <a:r>
              <a:rPr lang="en" sz="1600">
                <a:latin typeface="Actor"/>
                <a:ea typeface="Actor"/>
                <a:cs typeface="Actor"/>
                <a:sym typeface="Actor"/>
              </a:rPr>
              <a:t>H</a:t>
            </a:r>
            <a:r>
              <a:rPr lang="en" sz="1600">
                <a:latin typeface="Actor"/>
                <a:ea typeface="Actor"/>
                <a:cs typeface="Actor"/>
                <a:sym typeface="Actor"/>
              </a:rPr>
              <a:t>igh</a:t>
            </a:r>
            <a:r>
              <a:rPr b="1" lang="en" sz="1600">
                <a:latin typeface="Actor"/>
                <a:ea typeface="Actor"/>
                <a:cs typeface="Actor"/>
                <a:sym typeface="Actor"/>
              </a:rPr>
              <a:t> fertilizer </a:t>
            </a:r>
            <a:r>
              <a:rPr lang="en" sz="1600">
                <a:latin typeface="Actor"/>
                <a:ea typeface="Actor"/>
                <a:cs typeface="Actor"/>
                <a:sym typeface="Actor"/>
              </a:rPr>
              <a:t>usage </a:t>
            </a: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action="ppaction://hlinksldjump" r:id="rId5"/>
              </a:rPr>
              <a:t>[3]</a:t>
            </a:r>
            <a:endParaRPr sz="1600"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Arial"/>
              <a:buChar char="●"/>
            </a:pPr>
            <a:r>
              <a:rPr b="1" lang="en" sz="1600">
                <a:latin typeface="Actor"/>
                <a:ea typeface="Actor"/>
                <a:cs typeface="Actor"/>
                <a:sym typeface="Actor"/>
              </a:rPr>
              <a:t>Sandy soils </a:t>
            </a:r>
            <a:r>
              <a:rPr lang="en" sz="1600">
                <a:latin typeface="Actor"/>
                <a:ea typeface="Actor"/>
                <a:cs typeface="Actor"/>
                <a:sym typeface="Actor"/>
              </a:rPr>
              <a:t>(50% of area)</a:t>
            </a:r>
            <a:r>
              <a:rPr b="1" lang="en" sz="1600"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" sz="1600">
                <a:latin typeface="Actor"/>
                <a:ea typeface="Actor"/>
                <a:cs typeface="Actor"/>
                <a:sym typeface="Actor"/>
              </a:rPr>
              <a:t>provoke nitrate leaching </a:t>
            </a: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action="ppaction://hlinksldjump" r:id="rId6"/>
              </a:rPr>
              <a:t>[4, 5]</a:t>
            </a:r>
            <a:endParaRPr sz="1600"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40" name="Google Shape;240;p33"/>
          <p:cNvSpPr txBox="1"/>
          <p:nvPr>
            <p:ph idx="4294967295" type="ctrTitle"/>
          </p:nvPr>
        </p:nvSpPr>
        <p:spPr>
          <a:xfrm>
            <a:off x="534800" y="198825"/>
            <a:ext cx="2713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Motivation</a:t>
            </a:r>
            <a:endParaRPr sz="3000"/>
          </a:p>
        </p:txBody>
      </p:sp>
      <p:pic>
        <p:nvPicPr>
          <p:cNvPr id="241" name="Google Shape;241;p33"/>
          <p:cNvPicPr preferRelativeResize="0"/>
          <p:nvPr/>
        </p:nvPicPr>
        <p:blipFill rotWithShape="1">
          <a:blip r:embed="rId7">
            <a:alphaModFix/>
          </a:blip>
          <a:srcRect b="3456" l="0" r="3735" t="0"/>
          <a:stretch/>
        </p:blipFill>
        <p:spPr>
          <a:xfrm>
            <a:off x="4991725" y="198825"/>
            <a:ext cx="4152276" cy="489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/>
        </p:nvSpPr>
        <p:spPr>
          <a:xfrm>
            <a:off x="534800" y="1183925"/>
            <a:ext cx="7386900" cy="13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Objective:</a:t>
            </a:r>
            <a:endParaRPr b="1"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Actor"/>
              <a:buChar char="●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To develop an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explainable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spatial regression model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for predicting nitrate concentrations in groundwater in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the Netherlands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using spatial and environmental factors.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47" name="Google Shape;247;p34"/>
          <p:cNvSpPr txBox="1"/>
          <p:nvPr>
            <p:ph idx="4294967295" type="ctrTitle"/>
          </p:nvPr>
        </p:nvSpPr>
        <p:spPr>
          <a:xfrm>
            <a:off x="534800" y="198825"/>
            <a:ext cx="2713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Motivation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/>
        </p:nvSpPr>
        <p:spPr>
          <a:xfrm>
            <a:off x="534800" y="2708775"/>
            <a:ext cx="6089700" cy="11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Challenges:</a:t>
            </a:r>
            <a:endParaRPr b="1"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Monitoring wells are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sparse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→ many areas with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no direct data</a:t>
            </a:r>
            <a:endParaRPr b="1"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Actor"/>
              <a:buChar char="●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Groundwater sampling is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expensive → low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sampling frequency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534800" y="1183925"/>
            <a:ext cx="7386900" cy="13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Objective:</a:t>
            </a:r>
            <a:endParaRPr b="1"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Actor"/>
              <a:buChar char="●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To develop an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explainable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spatial regression model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for predicting nitrate concentrations in groundwater in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the Netherlands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using spatial and environmental factors.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54" name="Google Shape;254;p35"/>
          <p:cNvSpPr txBox="1"/>
          <p:nvPr>
            <p:ph idx="4294967295" type="ctrTitle"/>
          </p:nvPr>
        </p:nvSpPr>
        <p:spPr>
          <a:xfrm>
            <a:off x="534800" y="198825"/>
            <a:ext cx="2713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Motivation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idx="4294967295" type="ctrTitle"/>
          </p:nvPr>
        </p:nvSpPr>
        <p:spPr>
          <a:xfrm>
            <a:off x="534800" y="198825"/>
            <a:ext cx="4342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2.  Literature review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062" y="943025"/>
            <a:ext cx="6893876" cy="982850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160000" dist="104775">
              <a:srgbClr val="000000">
                <a:alpha val="21000"/>
              </a:srgbClr>
            </a:outerShdw>
          </a:effectLst>
        </p:spPr>
      </p:pic>
      <p:sp>
        <p:nvSpPr>
          <p:cNvPr id="261" name="Google Shape;261;p36"/>
          <p:cNvSpPr txBox="1"/>
          <p:nvPr/>
        </p:nvSpPr>
        <p:spPr>
          <a:xfrm>
            <a:off x="646750" y="2181875"/>
            <a:ext cx="545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Traditionally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spatial 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and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temporal autocorrelation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is used.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idx="4294967295" type="ctrTitle"/>
          </p:nvPr>
        </p:nvSpPr>
        <p:spPr>
          <a:xfrm>
            <a:off x="534800" y="198825"/>
            <a:ext cx="43428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2.  Literature review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062" y="943025"/>
            <a:ext cx="6893876" cy="982850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160000" dist="104775">
              <a:srgbClr val="000000">
                <a:alpha val="21000"/>
              </a:srgbClr>
            </a:outerShdw>
          </a:effectLst>
        </p:spPr>
      </p:pic>
      <p:sp>
        <p:nvSpPr>
          <p:cNvPr id="268" name="Google Shape;268;p37"/>
          <p:cNvSpPr txBox="1"/>
          <p:nvPr/>
        </p:nvSpPr>
        <p:spPr>
          <a:xfrm>
            <a:off x="646750" y="2193875"/>
            <a:ext cx="7530000" cy="14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Relying on geographic proximity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and may omit environmental interactions involved in nitrogen cycle: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Spijker et al. (2022)</a:t>
            </a: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:   → Introduced environmental variables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                                      → Developed </a:t>
            </a: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Random Forest model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Analysis of Food Manufacturing Industry Bachelor's Thesis by Slidesgo">
  <a:themeElements>
    <a:clrScheme name="Simple Light">
      <a:dk1>
        <a:srgbClr val="000000"/>
      </a:dk1>
      <a:lt1>
        <a:srgbClr val="FFFFFF"/>
      </a:lt1>
      <a:dk2>
        <a:srgbClr val="EE5B25"/>
      </a:dk2>
      <a:lt2>
        <a:srgbClr val="85B1F2"/>
      </a:lt2>
      <a:accent1>
        <a:srgbClr val="2D3C5B"/>
      </a:accent1>
      <a:accent2>
        <a:srgbClr val="F5A1AE"/>
      </a:accent2>
      <a:accent3>
        <a:srgbClr val="EBCB68"/>
      </a:accent3>
      <a:accent4>
        <a:srgbClr val="8CB978"/>
      </a:accent4>
      <a:accent5>
        <a:srgbClr val="F6F6F6"/>
      </a:accent5>
      <a:accent6>
        <a:srgbClr val="CCCCC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